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4" r:id="rId1"/>
  </p:sldMasterIdLst>
  <p:notesMasterIdLst>
    <p:notesMasterId r:id="rId19"/>
  </p:notesMasterIdLst>
  <p:sldIdLst>
    <p:sldId id="256" r:id="rId2"/>
    <p:sldId id="257" r:id="rId3"/>
    <p:sldId id="266" r:id="rId4"/>
    <p:sldId id="258" r:id="rId5"/>
    <p:sldId id="264" r:id="rId6"/>
    <p:sldId id="265" r:id="rId7"/>
    <p:sldId id="259" r:id="rId8"/>
    <p:sldId id="270" r:id="rId9"/>
    <p:sldId id="269" r:id="rId10"/>
    <p:sldId id="271" r:id="rId11"/>
    <p:sldId id="260" r:id="rId12"/>
    <p:sldId id="267" r:id="rId13"/>
    <p:sldId id="268" r:id="rId14"/>
    <p:sldId id="261" r:id="rId15"/>
    <p:sldId id="272" r:id="rId16"/>
    <p:sldId id="262" r:id="rId17"/>
    <p:sldId id="263"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44" autoAdjust="0"/>
    <p:restoredTop sz="43429" autoAdjust="0"/>
  </p:normalViewPr>
  <p:slideViewPr>
    <p:cSldViewPr snapToGrid="0" snapToObjects="1">
      <p:cViewPr varScale="1">
        <p:scale>
          <a:sx n="49" d="100"/>
          <a:sy n="49" d="100"/>
        </p:scale>
        <p:origin x="3516" y="54"/>
      </p:cViewPr>
      <p:guideLst>
        <p:guide orient="horz" pos="2160"/>
        <p:guide pos="2880"/>
      </p:guideLst>
    </p:cSldViewPr>
  </p:slideViewPr>
  <p:notesTextViewPr>
    <p:cViewPr>
      <p:scale>
        <a:sx n="3" d="2"/>
        <a:sy n="3" d="2"/>
      </p:scale>
      <p:origin x="0" y="0"/>
    </p:cViewPr>
  </p:notesTextViewPr>
  <p:sorterViewPr>
    <p:cViewPr varScale="1">
      <p:scale>
        <a:sx n="100" d="100"/>
        <a:sy n="100" d="100"/>
      </p:scale>
      <p:origin x="0" y="-228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t>Iteration vs. Moves</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Sheet1!$D$2</c:f>
              <c:strCache>
                <c:ptCount val="1"/>
                <c:pt idx="0">
                  <c:v>Iteration</c:v>
                </c:pt>
              </c:strCache>
            </c:strRef>
          </c:tx>
          <c:spPr>
            <a:ln w="28575">
              <a:solidFill>
                <a:schemeClr val="accent1">
                  <a:alpha val="20000"/>
                </a:schemeClr>
              </a:solidFill>
            </a:ln>
            <a:effectLst/>
          </c:spPr>
          <c:marker>
            <c:symbol val="circle"/>
            <c:size val="4"/>
            <c:spPr>
              <a:solidFill>
                <a:schemeClr val="accent1"/>
              </a:solidFill>
              <a:ln w="9525" cap="flat" cmpd="sng" algn="ctr">
                <a:solidFill>
                  <a:schemeClr val="accent1"/>
                </a:solidFill>
                <a:round/>
              </a:ln>
              <a:effectLst/>
            </c:spPr>
          </c:marker>
          <c:trendline>
            <c:spPr>
              <a:ln w="63500" cap="rnd" cmpd="sng" algn="ctr">
                <a:solidFill>
                  <a:schemeClr val="accent1">
                    <a:alpha val="25000"/>
                  </a:schemeClr>
                </a:solidFill>
                <a:round/>
              </a:ln>
              <a:effectLst/>
            </c:spPr>
            <c:trendlineType val="exp"/>
            <c:dispRSqr val="0"/>
            <c:dispEq val="1"/>
            <c:trendlineLbl>
              <c:layout>
                <c:manualLayout>
                  <c:x val="-8.9035433070866199E-2"/>
                  <c:y val="-0.10423592884222806"/>
                </c:manualLayout>
              </c:layout>
              <c:tx>
                <c:rich>
                  <a:bodyPr rot="0" spcFirstLastPara="1" vertOverflow="ellipsis" vert="horz" wrap="square" anchor="ctr" anchorCtr="1"/>
                  <a:lstStyle/>
                  <a:p>
                    <a:pPr algn="ctr" rtl="0">
                      <a:defRPr lang="en-US" sz="1400" b="1" i="0" u="none" strike="noStrike" kern="1200" baseline="0" dirty="0">
                        <a:solidFill>
                          <a:prstClr val="black">
                            <a:lumMod val="65000"/>
                            <a:lumOff val="35000"/>
                          </a:prstClr>
                        </a:solidFill>
                        <a:latin typeface="+mn-lt"/>
                        <a:ea typeface="+mn-ea"/>
                        <a:cs typeface="+mn-cs"/>
                      </a:defRPr>
                    </a:pPr>
                    <a:r>
                      <a:rPr lang="en-US" sz="1400" b="1" i="0" u="none" strike="noStrike" kern="1200" baseline="0" dirty="0">
                        <a:solidFill>
                          <a:prstClr val="black">
                            <a:lumMod val="65000"/>
                            <a:lumOff val="35000"/>
                          </a:prstClr>
                        </a:solidFill>
                        <a:latin typeface="+mn-lt"/>
                        <a:ea typeface="+mn-ea"/>
                        <a:cs typeface="+mn-cs"/>
                      </a:rPr>
                      <a:t>y = (1E+06)e-1.563x</a:t>
                    </a:r>
                  </a:p>
                </c:rich>
              </c:tx>
              <c:numFmt formatCode="General" sourceLinked="0"/>
              <c:spPr>
                <a:noFill/>
                <a:ln>
                  <a:noFill/>
                </a:ln>
                <a:effectLst/>
              </c:spPr>
              <c:txPr>
                <a:bodyPr rot="0" spcFirstLastPara="1" vertOverflow="ellipsis" vert="horz" wrap="square" anchor="ctr" anchorCtr="1"/>
                <a:lstStyle/>
                <a:p>
                  <a:pPr algn="ctr" rtl="0">
                    <a:defRPr lang="en-US" sz="1400" b="1" i="0" u="none" strike="noStrike" kern="1200" baseline="0" dirty="0">
                      <a:solidFill>
                        <a:prstClr val="black">
                          <a:lumMod val="65000"/>
                          <a:lumOff val="35000"/>
                        </a:prstClr>
                      </a:solidFill>
                      <a:latin typeface="+mn-lt"/>
                      <a:ea typeface="+mn-ea"/>
                      <a:cs typeface="+mn-cs"/>
                    </a:defRPr>
                  </a:pPr>
                  <a:endParaRPr lang="en-US"/>
                </a:p>
              </c:txPr>
            </c:trendlineLbl>
          </c:trendline>
          <c:xVal>
            <c:numRef>
              <c:f>Sheet1!$C$3:$C$11</c:f>
              <c:numCache>
                <c:formatCode>General</c:formatCode>
                <c:ptCount val="9"/>
                <c:pt idx="0">
                  <c:v>1</c:v>
                </c:pt>
                <c:pt idx="1">
                  <c:v>2</c:v>
                </c:pt>
                <c:pt idx="2">
                  <c:v>3</c:v>
                </c:pt>
                <c:pt idx="3">
                  <c:v>4</c:v>
                </c:pt>
                <c:pt idx="4">
                  <c:v>5</c:v>
                </c:pt>
                <c:pt idx="5">
                  <c:v>6</c:v>
                </c:pt>
                <c:pt idx="6">
                  <c:v>7</c:v>
                </c:pt>
                <c:pt idx="7">
                  <c:v>8</c:v>
                </c:pt>
                <c:pt idx="8">
                  <c:v>9</c:v>
                </c:pt>
              </c:numCache>
            </c:numRef>
          </c:xVal>
          <c:yVal>
            <c:numRef>
              <c:f>Sheet1!$D$3:$D$11</c:f>
              <c:numCache>
                <c:formatCode>General</c:formatCode>
                <c:ptCount val="9"/>
                <c:pt idx="0">
                  <c:v>549946</c:v>
                </c:pt>
                <c:pt idx="1">
                  <c:v>59705</c:v>
                </c:pt>
                <c:pt idx="2">
                  <c:v>7332</c:v>
                </c:pt>
                <c:pt idx="3">
                  <c:v>935</c:v>
                </c:pt>
                <c:pt idx="4">
                  <c:v>198</c:v>
                </c:pt>
                <c:pt idx="5">
                  <c:v>47</c:v>
                </c:pt>
                <c:pt idx="6">
                  <c:v>14</c:v>
                </c:pt>
                <c:pt idx="7">
                  <c:v>5</c:v>
                </c:pt>
                <c:pt idx="8">
                  <c:v>2</c:v>
                </c:pt>
              </c:numCache>
            </c:numRef>
          </c:yVal>
          <c:smooth val="0"/>
          <c:extLst>
            <c:ext xmlns:c16="http://schemas.microsoft.com/office/drawing/2014/chart" uri="{C3380CC4-5D6E-409C-BE32-E72D297353CC}">
              <c16:uniqueId val="{00000000-15FB-4402-ADC3-00EA25B559E8}"/>
            </c:ext>
          </c:extLst>
        </c:ser>
        <c:dLbls>
          <c:showLegendKey val="0"/>
          <c:showVal val="0"/>
          <c:showCatName val="0"/>
          <c:showSerName val="0"/>
          <c:showPercent val="0"/>
          <c:showBubbleSize val="0"/>
        </c:dLbls>
        <c:axId val="748769647"/>
        <c:axId val="734714255"/>
      </c:scatterChart>
      <c:valAx>
        <c:axId val="748769647"/>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US"/>
                  <a:t>Moves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734714255"/>
        <c:crosses val="autoZero"/>
        <c:crossBetween val="midCat"/>
      </c:valAx>
      <c:valAx>
        <c:axId val="734714255"/>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US"/>
                  <a:t>Iterations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748769647"/>
        <c:crosses val="autoZero"/>
        <c:crossBetween val="midCat"/>
      </c:valAx>
      <c:spPr>
        <a:noFill/>
        <a:ln>
          <a:noFill/>
        </a:ln>
        <a:effectLst/>
      </c:spPr>
    </c:plotArea>
    <c:plotVisOnly val="1"/>
    <c:dispBlanksAs val="gap"/>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US"/>
              <a:t>Time vs. Moves</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Sheet1!$E$2</c:f>
              <c:strCache>
                <c:ptCount val="1"/>
                <c:pt idx="0">
                  <c:v>Time</c:v>
                </c:pt>
              </c:strCache>
            </c:strRef>
          </c:tx>
          <c:spPr>
            <a:ln w="9525" cap="flat" cmpd="sng" algn="ctr">
              <a:solidFill>
                <a:schemeClr val="accent1">
                  <a:alpha val="70000"/>
                </a:schemeClr>
              </a:solidFill>
              <a:prstDash val="sysDot"/>
              <a:round/>
            </a:ln>
            <a:effectLst/>
          </c:spPr>
          <c:marker>
            <c:symbol val="circle"/>
            <c:size val="5"/>
            <c:spPr>
              <a:gradFill rotWithShape="1">
                <a:gsLst>
                  <a:gs pos="0">
                    <a:schemeClr val="accent1">
                      <a:tint val="60000"/>
                      <a:lumMod val="110000"/>
                    </a:schemeClr>
                  </a:gs>
                  <a:gs pos="100000">
                    <a:schemeClr val="accent1">
                      <a:tint val="88000"/>
                    </a:schemeClr>
                  </a:gs>
                </a:gsLst>
                <a:lin ang="5400000" scaled="0"/>
              </a:gradFill>
              <a:ln w="9525" cap="flat" cmpd="sng" algn="ctr">
                <a:solidFill>
                  <a:schemeClr val="accent1">
                    <a:shade val="95000"/>
                  </a:schemeClr>
                </a:solidFill>
                <a:round/>
              </a:ln>
              <a:effectLst/>
            </c:spPr>
          </c:marker>
          <c:trendline>
            <c:spPr>
              <a:ln w="9525" cap="rnd">
                <a:solidFill>
                  <a:schemeClr val="accent1"/>
                </a:solidFill>
              </a:ln>
              <a:effectLst/>
            </c:spPr>
            <c:trendlineType val="exp"/>
            <c:dispRSqr val="0"/>
            <c:dispEq val="1"/>
            <c:trendlineLbl>
              <c:layout>
                <c:manualLayout>
                  <c:x val="-0.23026749781277339"/>
                  <c:y val="-0.14664297171186935"/>
                </c:manualLayout>
              </c:layout>
              <c:tx>
                <c:rich>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r>
                      <a:rPr lang="en-US" sz="1400" b="1" baseline="0" dirty="0"/>
                      <a:t>y = 181.17e</a:t>
                    </a:r>
                    <a:r>
                      <a:rPr lang="en-US" sz="1400" b="1" baseline="30000" dirty="0"/>
                      <a:t>-1.245x</a:t>
                    </a:r>
                    <a:endParaRPr lang="en-US" sz="1400" b="1" dirty="0"/>
                  </a:p>
                </c:rich>
              </c:tx>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trendlineLbl>
          </c:trendline>
          <c:xVal>
            <c:numRef>
              <c:f>Sheet1!$C$3:$C$11</c:f>
              <c:numCache>
                <c:formatCode>General</c:formatCode>
                <c:ptCount val="9"/>
                <c:pt idx="0">
                  <c:v>1</c:v>
                </c:pt>
                <c:pt idx="1">
                  <c:v>2</c:v>
                </c:pt>
                <c:pt idx="2">
                  <c:v>3</c:v>
                </c:pt>
                <c:pt idx="3">
                  <c:v>4</c:v>
                </c:pt>
                <c:pt idx="4">
                  <c:v>5</c:v>
                </c:pt>
                <c:pt idx="5">
                  <c:v>6</c:v>
                </c:pt>
                <c:pt idx="6">
                  <c:v>7</c:v>
                </c:pt>
                <c:pt idx="7">
                  <c:v>8</c:v>
                </c:pt>
                <c:pt idx="8">
                  <c:v>9</c:v>
                </c:pt>
              </c:numCache>
            </c:numRef>
          </c:xVal>
          <c:yVal>
            <c:numRef>
              <c:f>Sheet1!$E$3:$E$11</c:f>
              <c:numCache>
                <c:formatCode>General</c:formatCode>
                <c:ptCount val="9"/>
                <c:pt idx="0">
                  <c:v>211.77</c:v>
                </c:pt>
                <c:pt idx="1">
                  <c:v>22.58</c:v>
                </c:pt>
                <c:pt idx="2">
                  <c:v>2.69</c:v>
                </c:pt>
                <c:pt idx="3">
                  <c:v>0.36</c:v>
                </c:pt>
                <c:pt idx="4">
                  <c:v>0.1</c:v>
                </c:pt>
                <c:pt idx="5">
                  <c:v>0.13</c:v>
                </c:pt>
                <c:pt idx="6">
                  <c:v>0.02</c:v>
                </c:pt>
                <c:pt idx="7">
                  <c:v>0.01</c:v>
                </c:pt>
                <c:pt idx="8">
                  <c:v>8.0000000000000002E-3</c:v>
                </c:pt>
              </c:numCache>
            </c:numRef>
          </c:yVal>
          <c:smooth val="0"/>
          <c:extLst>
            <c:ext xmlns:c16="http://schemas.microsoft.com/office/drawing/2014/chart" uri="{C3380CC4-5D6E-409C-BE32-E72D297353CC}">
              <c16:uniqueId val="{00000000-700C-416A-95A4-4F88AD300F31}"/>
            </c:ext>
          </c:extLst>
        </c:ser>
        <c:dLbls>
          <c:showLegendKey val="0"/>
          <c:showVal val="0"/>
          <c:showCatName val="0"/>
          <c:showSerName val="0"/>
          <c:showPercent val="0"/>
          <c:showBubbleSize val="0"/>
        </c:dLbls>
        <c:axId val="748811647"/>
        <c:axId val="734730063"/>
      </c:scatterChart>
      <c:valAx>
        <c:axId val="748811647"/>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r>
                  <a:rPr lang="en-US"/>
                  <a:t>Moves</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734730063"/>
        <c:crosses val="autoZero"/>
        <c:crossBetween val="midCat"/>
      </c:valAx>
      <c:valAx>
        <c:axId val="734730063"/>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r>
                  <a:rPr lang="en-US"/>
                  <a:t>Time in Miliseconds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748811647"/>
        <c:crosses val="autoZero"/>
        <c:crossBetween val="midCat"/>
      </c:valAx>
      <c:spPr>
        <a:gradFill>
          <a:gsLst>
            <a:gs pos="100000">
              <a:schemeClr val="lt1">
                <a:lumMod val="95000"/>
              </a:schemeClr>
            </a:gs>
            <a:gs pos="0">
              <a:schemeClr val="lt1">
                <a:alpha val="0"/>
              </a:schemeClr>
            </a:gs>
          </a:gsLst>
          <a:lin ang="5400000" scaled="0"/>
        </a:gradFill>
        <a:ln>
          <a:noFill/>
        </a:ln>
        <a:effectLst/>
      </c:spPr>
    </c:plotArea>
    <c:plotVisOnly val="1"/>
    <c:dispBlanksAs val="gap"/>
    <c:showDLblsOverMax val="0"/>
  </c:chart>
  <c:spPr>
    <a:solidFill>
      <a:schemeClr val="lt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6">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effectRef idx="1"/>
    <cs:fontRef idx="minor">
      <a:schemeClr val="dk1"/>
    </cs:fontRef>
    <cs:spPr>
      <a:ln w="9525" cap="flat" cmpd="sng" algn="ctr">
        <a:solidFill>
          <a:schemeClr val="phClr">
            <a:alpha val="70000"/>
          </a:schemeClr>
        </a:solidFill>
        <a:prstDash val="sysDot"/>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rnd">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rnd">
        <a:solidFill>
          <a:schemeClr val="dk1">
            <a:lumMod val="65000"/>
            <a:lumOff val="35000"/>
          </a:schemeClr>
        </a:solidFill>
        <a:round/>
      </a:ln>
    </cs:spPr>
  </cs:downBar>
  <cs:dropLine>
    <cs:lnRef idx="0"/>
    <cs:fillRef idx="0"/>
    <cs:effectRef idx="0"/>
    <cs:fontRef idx="minor">
      <a:schemeClr val="dk1"/>
    </cs:fontRef>
    <cs:spPr>
      <a:ln w="9525" cap="rnd">
        <a:solidFill>
          <a:schemeClr val="dk1">
            <a:lumMod val="35000"/>
            <a:lumOff val="65000"/>
          </a:schemeClr>
        </a:solidFill>
        <a:round/>
      </a:ln>
    </cs:spPr>
  </cs:dropLine>
  <cs:errorBar>
    <cs:lnRef idx="0"/>
    <cs:fillRef idx="0"/>
    <cs:effectRef idx="0"/>
    <cs:fontRef idx="minor">
      <a:schemeClr val="dk1"/>
    </cs:fontRef>
    <cs:spPr>
      <a:ln w="9525" cap="rnd">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rnd">
        <a:solidFill>
          <a:schemeClr val="dk1">
            <a:lumMod val="35000"/>
            <a:lumOff val="65000"/>
          </a:schemeClr>
        </a:solidFill>
        <a:round/>
      </a:ln>
    </cs:spPr>
  </cs:hiLoLine>
  <cs:leaderLine>
    <cs:lnRef idx="0"/>
    <cs:fillRef idx="0"/>
    <cs:effectRef idx="0"/>
    <cs:fontRef idx="minor">
      <a:schemeClr val="dk1"/>
    </cs:fontRef>
    <cs:spPr>
      <a:ln w="9525" cap="rnd">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spc="0" baseline="0"/>
  </cs:legend>
  <cs:plotArea>
    <cs:lnRef idx="0"/>
    <cs:fillRef idx="0"/>
    <cs:effectRef idx="0"/>
    <cs:fontRef idx="minor">
      <a:schemeClr val="dk1"/>
    </cs:fontRef>
    <cs:spPr>
      <a:gradFill>
        <a:gsLst>
          <a:gs pos="100000">
            <a:schemeClr val="lt1">
              <a:lumMod val="95000"/>
            </a:schemeClr>
          </a:gs>
          <a:gs pos="0">
            <a:schemeClr val="lt1">
              <a:alpha val="0"/>
            </a:schemeClr>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seriesAxis>
  <cs:seriesLine>
    <cs:lnRef idx="0"/>
    <cs:fillRef idx="0"/>
    <cs:effectRef idx="0"/>
    <cs:fontRef idx="minor">
      <a:schemeClr val="dk1"/>
    </cs:fontRef>
    <cs:spPr>
      <a:ln w="9525" cap="rnd">
        <a:solidFill>
          <a:schemeClr val="dk1">
            <a:lumMod val="35000"/>
            <a:lumOff val="65000"/>
          </a:schemeClr>
        </a:solidFill>
        <a:round/>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spPr>
      <a:ln w="9525" cap="rnd">
        <a:solidFill>
          <a:schemeClr val="dk1">
            <a:lumMod val="25000"/>
            <a:lumOff val="75000"/>
          </a:schemeClr>
        </a:solidFill>
        <a:round/>
      </a:ln>
    </cs:spPr>
    <cs:defRPr sz="1197" kern="1200" spc="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8AE3E-06CF-4023-B1EC-62F0132C7312}" type="datetimeFigureOut">
              <a:rPr lang="en-US" smtClean="0"/>
              <a:t>5/5/2020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04759-BC6C-4E6D-A52F-1BE636476B7B}" type="slidenum">
              <a:rPr lang="en-US" smtClean="0"/>
              <a:t>‹#›</a:t>
            </a:fld>
            <a:endParaRPr lang="en-US"/>
          </a:p>
        </p:txBody>
      </p:sp>
    </p:spTree>
    <p:extLst>
      <p:ext uri="{BB962C8B-B14F-4D97-AF65-F5344CB8AC3E}">
        <p14:creationId xmlns:p14="http://schemas.microsoft.com/office/powerpoint/2010/main" val="863287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Thank you for joining me for my presentation. my name is Dexter Miller my degree is in Computer Science with a Minor in mathematics from Indiana Tech, and this is my senior project!</a:t>
            </a:r>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a:t>
            </a:fld>
            <a:endParaRPr lang="en-US"/>
          </a:p>
        </p:txBody>
      </p:sp>
    </p:spTree>
    <p:extLst>
      <p:ext uri="{BB962C8B-B14F-4D97-AF65-F5344CB8AC3E}">
        <p14:creationId xmlns:p14="http://schemas.microsoft.com/office/powerpoint/2010/main" val="117832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scoring function is a critical part of making the minimax/alpha-beta algorithm work. The first thing that needs to happen is for the AI to make a winning move in all directions:  horizontal, vertical, and diagonals. I set the score for these positions to 100. </a:t>
            </a:r>
          </a:p>
          <a:p>
            <a:endParaRPr lang="en-US" dirty="0"/>
          </a:p>
          <a:p>
            <a:r>
              <a:rPr lang="en-US" dirty="0"/>
              <a:t>But, not every move is going to be a winning move, so we need to score 3 and 2 in a row. I set these to add 5 and 2 to the score. </a:t>
            </a:r>
          </a:p>
          <a:p>
            <a:endParaRPr lang="en-US" dirty="0"/>
          </a:p>
          <a:p>
            <a:r>
              <a:rPr lang="en-US" dirty="0"/>
              <a:t>I also need to score an opponent, because we need to block an opponent if they have 3 in a row. Therefore set this to add -5 to the score. </a:t>
            </a:r>
          </a:p>
          <a:p>
            <a:endParaRPr lang="en-US" dirty="0"/>
          </a:p>
          <a:p>
            <a:r>
              <a:rPr lang="en-US" dirty="0"/>
              <a:t>Lastly, I needed to score the center column, because it allows for the most options with diagonals, horizontals, and options to win. To do this I created a counter for the number of player pieces in the center column. Then I score that position by multiplying the center count by 3 and adding it to the score position. </a:t>
            </a:r>
          </a:p>
          <a:p>
            <a:endParaRPr lang="en-US" dirty="0"/>
          </a:p>
          <a:p>
            <a:r>
              <a:rPr lang="en-US" dirty="0"/>
              <a:t>I know this isn’t the most optimal way to score the connect 4 board, but it was what got me started and helped me move forward with this project. </a:t>
            </a:r>
          </a:p>
          <a:p>
            <a:endParaRPr lang="en-US" dirty="0"/>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10</a:t>
            </a:fld>
            <a:endParaRPr lang="en-US"/>
          </a:p>
        </p:txBody>
      </p:sp>
    </p:spTree>
    <p:extLst>
      <p:ext uri="{BB962C8B-B14F-4D97-AF65-F5344CB8AC3E}">
        <p14:creationId xmlns:p14="http://schemas.microsoft.com/office/powerpoint/2010/main" val="3699945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had lot’s of friends and family play against my AI and interact with my website.  The feed back I received was great! From spelling mistakes to the user interface of the games. </a:t>
            </a:r>
          </a:p>
          <a:p>
            <a:endParaRPr lang="en-US" dirty="0"/>
          </a:p>
          <a:p>
            <a:r>
              <a:rPr lang="en-US" dirty="0"/>
              <a:t>For example, the image shown on the right is a good example of an issue others pointed out to me. When the last move was played, the script wouldn’t fill the HTML element before showing the alert. After fixing that issue, Tic-Tac-Toe seemed to work pretty well … and unbeatable. </a:t>
            </a:r>
          </a:p>
          <a:p>
            <a:endParaRPr lang="en-US" dirty="0"/>
          </a:p>
          <a:p>
            <a:r>
              <a:rPr lang="en-US" dirty="0"/>
              <a:t>However, the Connect 4 AI is difficult to beat, but it’s not impossible. I’ve played my AI against a connect 4 solver I found online, and it lost! The connect 4 AI is set to a depth of 6. So it’s not impossible to beat, but can be pretty hard against a human player. That being said, the picture shown to the left is the result of my dad forcing a draw against the computer, which I thought was pretty cool!</a:t>
            </a:r>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11</a:t>
            </a:fld>
            <a:endParaRPr lang="en-US"/>
          </a:p>
        </p:txBody>
      </p:sp>
    </p:spTree>
    <p:extLst>
      <p:ext uri="{BB962C8B-B14F-4D97-AF65-F5344CB8AC3E}">
        <p14:creationId xmlns:p14="http://schemas.microsoft.com/office/powerpoint/2010/main" val="202461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the data I'm going to show you, you need to understand what I gathered. I ran the computer turn function to play 9 moves on the board for Tic-Tac-Toe, with each turn the function returned the number of iterations along with the time, which is in milliseconds, to make the move. I did a set of 9 moves on the board 5 times; Then I took the average times seeing as they varied.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board starts to get filled it is clear to see that the number of iterations decrease exponentially as well as the time to run the minimax function. Because I didn’t set a depth limit nor did I implement alpha-beta pruning on the Tic-Tac-Toe implementation, we can expect the exponential decrease shown in the graph.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12</a:t>
            </a:fld>
            <a:endParaRPr lang="en-US"/>
          </a:p>
        </p:txBody>
      </p:sp>
    </p:spTree>
    <p:extLst>
      <p:ext uri="{BB962C8B-B14F-4D97-AF65-F5344CB8AC3E}">
        <p14:creationId xmlns:p14="http://schemas.microsoft.com/office/powerpoint/2010/main" val="2814395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the previous slide, I performed the same process gathering the averages of iterations and time in milliseconds. </a:t>
            </a:r>
          </a:p>
          <a:p>
            <a:endParaRPr lang="en-US" dirty="0"/>
          </a:p>
          <a:p>
            <a:r>
              <a:rPr lang="en-US" dirty="0"/>
              <a:t>However; I did set the depth limit to 6 in this implementation of Connect 4. Since the game isn’t over in 9 moves, we don’t see an exponential decrease. Rather, we do see a significant difference between the minimax algorithm and alpha-beta pruning. </a:t>
            </a:r>
          </a:p>
          <a:p>
            <a:endParaRPr lang="en-US" dirty="0"/>
          </a:p>
          <a:p>
            <a:r>
              <a:rPr lang="en-US" dirty="0"/>
              <a:t>The difference I found in iterations from the Minimax to the alpha-beta pruning is a 93.24% decrease in iterations and the average time decreased </a:t>
            </a:r>
            <a:r>
              <a:rPr lang="en-US" sz="1200" b="0" i="0" kern="1200" dirty="0">
                <a:solidFill>
                  <a:schemeClr val="tx1"/>
                </a:solidFill>
                <a:effectLst/>
                <a:latin typeface="+mn-lt"/>
                <a:ea typeface="+mn-ea"/>
                <a:cs typeface="+mn-cs"/>
              </a:rPr>
              <a:t>91.95%</a:t>
            </a:r>
            <a:r>
              <a:rPr lang="en-US" dirty="0"/>
              <a:t>! It is clear to see that Alpha-beta pruning is much more efficient than minimax.</a:t>
            </a:r>
          </a:p>
        </p:txBody>
      </p:sp>
      <p:sp>
        <p:nvSpPr>
          <p:cNvPr id="4" name="Slide Number Placeholder 3"/>
          <p:cNvSpPr>
            <a:spLocks noGrp="1"/>
          </p:cNvSpPr>
          <p:nvPr>
            <p:ph type="sldNum" sz="quarter" idx="5"/>
          </p:nvPr>
        </p:nvSpPr>
        <p:spPr/>
        <p:txBody>
          <a:bodyPr/>
          <a:lstStyle/>
          <a:p>
            <a:fld id="{23804759-BC6C-4E6D-A52F-1BE636476B7B}" type="slidenum">
              <a:rPr lang="en-US" smtClean="0"/>
              <a:t>13</a:t>
            </a:fld>
            <a:endParaRPr lang="en-US"/>
          </a:p>
        </p:txBody>
      </p:sp>
    </p:spTree>
    <p:extLst>
      <p:ext uri="{BB962C8B-B14F-4D97-AF65-F5344CB8AC3E}">
        <p14:creationId xmlns:p14="http://schemas.microsoft.com/office/powerpoint/2010/main" val="1122511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nothing too fancy, but it’s what the games look like on my website. If you haven’t visited dextermiller.com yet, this is how it works. </a:t>
            </a:r>
          </a:p>
          <a:p>
            <a:endParaRPr lang="en-US" dirty="0"/>
          </a:p>
          <a:p>
            <a:r>
              <a:rPr lang="en-US" dirty="0"/>
              <a:t>You can play the game by simply clicking on the column or square you’d like or you can select the computer turn for the AI to make a turn. </a:t>
            </a:r>
          </a:p>
          <a:p>
            <a:endParaRPr lang="en-US" dirty="0"/>
          </a:p>
          <a:p>
            <a:r>
              <a:rPr lang="en-US" dirty="0"/>
              <a:t>As I mentioned earlier, the website was a separate part of my project, but I wanted to focus on the implementation of the AI. The “about me” page was my attempt to create a professional website along with personal merchandise in “products” and more information on the project under “information”. </a:t>
            </a:r>
          </a:p>
        </p:txBody>
      </p:sp>
      <p:sp>
        <p:nvSpPr>
          <p:cNvPr id="4" name="Slide Number Placeholder 3"/>
          <p:cNvSpPr>
            <a:spLocks noGrp="1"/>
          </p:cNvSpPr>
          <p:nvPr>
            <p:ph type="sldNum" sz="quarter" idx="5"/>
          </p:nvPr>
        </p:nvSpPr>
        <p:spPr/>
        <p:txBody>
          <a:bodyPr/>
          <a:lstStyle/>
          <a:p>
            <a:fld id="{23804759-BC6C-4E6D-A52F-1BE636476B7B}" type="slidenum">
              <a:rPr lang="en-US" smtClean="0"/>
              <a:t>14</a:t>
            </a:fld>
            <a:endParaRPr lang="en-US"/>
          </a:p>
        </p:txBody>
      </p:sp>
    </p:spTree>
    <p:extLst>
      <p:ext uri="{BB962C8B-B14F-4D97-AF65-F5344CB8AC3E}">
        <p14:creationId xmlns:p14="http://schemas.microsoft.com/office/powerpoint/2010/main" val="1967012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back on this project there were several challenges I had to over come. There were a lot of check win functions I had to figure out, and checking the algorithm to make sure worked correctly. </a:t>
            </a:r>
          </a:p>
          <a:p>
            <a:endParaRPr lang="en-US" dirty="0"/>
          </a:p>
          <a:p>
            <a:r>
              <a:rPr lang="en-US" dirty="0"/>
              <a:t>I’ve always struggled to think recursively. These algorithms weren’t easy for me to wrap my mind around, but once I shown some grit and figured it out, it was worth it.</a:t>
            </a:r>
          </a:p>
          <a:p>
            <a:endParaRPr lang="en-US" dirty="0"/>
          </a:p>
          <a:p>
            <a:r>
              <a:rPr lang="en-US" dirty="0"/>
              <a:t>Formatting the boards in CSS presented a challenge, but once I figured out tic-tac-toe, the connect 4 was easier to put together, since I had a background with the tic-tac toe. </a:t>
            </a:r>
          </a:p>
          <a:p>
            <a:endParaRPr lang="en-US" dirty="0"/>
          </a:p>
          <a:p>
            <a:r>
              <a:rPr lang="en-US" dirty="0"/>
              <a:t>Solution: </a:t>
            </a:r>
          </a:p>
          <a:p>
            <a:r>
              <a:rPr lang="en-US" dirty="0"/>
              <a:t>The solution to these challenges was simply talking it out. Whether that be to a friend or even a wall. I did a lot of research on syntax, algorithm implementation, and basic web development. There are a lot of resources on the internet and that’s what I used. </a:t>
            </a:r>
          </a:p>
          <a:p>
            <a:endParaRPr lang="en-US" dirty="0"/>
          </a:p>
          <a:p>
            <a:r>
              <a:rPr lang="en-US" dirty="0"/>
              <a:t>For the Future:</a:t>
            </a:r>
          </a:p>
          <a:p>
            <a:r>
              <a:rPr lang="en-US" dirty="0"/>
              <a:t>I want to add a depth changer to Connect 4. I know the depth is set to 6 right now, but I want people to be able to change the difficulty and play with the depth at different levels, and have a fighting chance against the AI. </a:t>
            </a:r>
          </a:p>
          <a:p>
            <a:endParaRPr lang="en-US" dirty="0"/>
          </a:p>
          <a:p>
            <a:r>
              <a:rPr lang="en-US" dirty="0"/>
              <a:t>I also want to add more games in the future. I don’t want to stop with just the games from sophomore year. I want to look into a game that will require a different type of AI. </a:t>
            </a:r>
          </a:p>
          <a:p>
            <a:endParaRPr lang="en-US" dirty="0"/>
          </a:p>
          <a:p>
            <a:r>
              <a:rPr lang="en-US" dirty="0"/>
              <a:t>So those are some ideas I have for my website and the things to come!</a:t>
            </a:r>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15</a:t>
            </a:fld>
            <a:endParaRPr lang="en-US"/>
          </a:p>
        </p:txBody>
      </p:sp>
    </p:spTree>
    <p:extLst>
      <p:ext uri="{BB962C8B-B14F-4D97-AF65-F5344CB8AC3E}">
        <p14:creationId xmlns:p14="http://schemas.microsoft.com/office/powerpoint/2010/main" val="3062216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“Artificial Intelligence: Alpha-Beta Pruning - </a:t>
            </a:r>
            <a:r>
              <a:rPr lang="en-US" sz="1200" b="0" i="0" kern="1200" dirty="0" err="1">
                <a:solidFill>
                  <a:schemeClr val="tx1"/>
                </a:solidFill>
                <a:effectLst/>
                <a:latin typeface="+mn-lt"/>
                <a:ea typeface="+mn-ea"/>
                <a:cs typeface="+mn-cs"/>
              </a:rPr>
              <a:t>Javatpoint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www.javatpoint.com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JavaTpoint</a:t>
            </a:r>
            <a:r>
              <a:rPr lang="en-US" sz="1200" b="0" i="0" kern="1200" dirty="0">
                <a:solidFill>
                  <a:schemeClr val="tx1"/>
                </a:solidFill>
                <a:effectLst/>
                <a:latin typeface="+mn-lt"/>
                <a:ea typeface="+mn-ea"/>
                <a:cs typeface="+mn-cs"/>
              </a:rPr>
              <a:t>, www.javatpoint.com/ai-alpha-beta-pruning.</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“Minimax.” </a:t>
            </a:r>
            <a:r>
              <a:rPr lang="en-US" i="1" dirty="0">
                <a:effectLst/>
              </a:rPr>
              <a:t>Wikipedia</a:t>
            </a:r>
            <a:r>
              <a:rPr lang="en-US" dirty="0">
                <a:effectLst/>
              </a:rPr>
              <a:t>, Wikimedia Foundation, 17 Apr. 2020, en.wikipedia.org/wiki/Minimax.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Vandewiele</a:t>
            </a:r>
            <a:r>
              <a:rPr lang="en-US" dirty="0">
                <a:effectLst/>
              </a:rPr>
              <a:t>, Gilles. “Creating the (Nearly) Perfect Connect-Four Bot with Limited Move Time and File Size.” </a:t>
            </a:r>
            <a:r>
              <a:rPr lang="en-US" i="1" dirty="0">
                <a:effectLst/>
              </a:rPr>
              <a:t>Medium</a:t>
            </a:r>
            <a:r>
              <a:rPr lang="en-US" dirty="0">
                <a:effectLst/>
              </a:rPr>
              <a:t>, Towards Data Science, 7 Jan. 2019, towardsdatascience.com/creating-the-perfect-connect-four-ai-bot-c165115557b0.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“On-Demand Print &amp; Embroidery Fulfillment and Warehousing Services.” </a:t>
            </a:r>
            <a:r>
              <a:rPr lang="en-US" i="1" dirty="0" err="1">
                <a:effectLst/>
              </a:rPr>
              <a:t>Printful</a:t>
            </a:r>
            <a:r>
              <a:rPr lang="en-US" dirty="0">
                <a:effectLst/>
              </a:rPr>
              <a:t>, www.printful.com/.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16</a:t>
            </a:fld>
            <a:endParaRPr lang="en-US"/>
          </a:p>
        </p:txBody>
      </p:sp>
    </p:spTree>
    <p:extLst>
      <p:ext uri="{BB962C8B-B14F-4D97-AF65-F5344CB8AC3E}">
        <p14:creationId xmlns:p14="http://schemas.microsoft.com/office/powerpoint/2010/main" val="3002050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17</a:t>
            </a:fld>
            <a:endParaRPr lang="en-US"/>
          </a:p>
        </p:txBody>
      </p:sp>
    </p:spTree>
    <p:extLst>
      <p:ext uri="{BB962C8B-B14F-4D97-AF65-F5344CB8AC3E}">
        <p14:creationId xmlns:p14="http://schemas.microsoft.com/office/powerpoint/2010/main" val="2255032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project is an implementation of an AI for Tic-Tac-Toe and Connect 4. The project is presented via my website – dextermiller.com – which is a separate part of the project. </a:t>
            </a:r>
          </a:p>
          <a:p>
            <a:endParaRPr lang="en-US" dirty="0"/>
          </a:p>
          <a:p>
            <a:r>
              <a:rPr lang="en-US" dirty="0"/>
              <a:t>The main focus of this project is the AI and how I implemented it for Tic-Tac-Toe and connect 4. However, there is the part of the project where I built my website, but the main focus is the AI implementation for the games. </a:t>
            </a:r>
          </a:p>
          <a:p>
            <a:endParaRPr lang="en-US" dirty="0"/>
          </a:p>
          <a:p>
            <a:r>
              <a:rPr lang="en-US" dirty="0"/>
              <a:t>Normally, you would be able to see me when I present, so just in case you were wondering what I look like, here is an image. </a:t>
            </a:r>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2</a:t>
            </a:fld>
            <a:endParaRPr lang="en-US"/>
          </a:p>
        </p:txBody>
      </p:sp>
    </p:spTree>
    <p:extLst>
      <p:ext uri="{BB962C8B-B14F-4D97-AF65-F5344CB8AC3E}">
        <p14:creationId xmlns:p14="http://schemas.microsoft.com/office/powerpoint/2010/main" val="278313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explain where I got the idea for my senior project it started. In my Sophomore year of college I programmed Tic-tac-toe and Connect 4 with an ASCII output. I wanted to build upon it and allow for an AI feature to play against. To do this I had to start over and build the games in JavaScript.  </a:t>
            </a:r>
          </a:p>
          <a:p>
            <a:endParaRPr lang="en-US" dirty="0"/>
          </a:p>
          <a:p>
            <a:r>
              <a:rPr lang="en-US" dirty="0"/>
              <a:t>To build the AI I found the Minimax algorithm and it’s applications for strategic base games. It is important to note that this algorithm only works in purely strategic games, or games that don’t involve chance, like Yahtzee.  Analyzing the different types of AI it was clear to see that this is perfect algorithm for Tic-tac-toe and Connect 4.</a:t>
            </a:r>
          </a:p>
          <a:p>
            <a:endParaRPr lang="en-US" dirty="0"/>
          </a:p>
          <a:p>
            <a:r>
              <a:rPr lang="en-US" dirty="0"/>
              <a:t>To build my web server, From my employment I came across a scrap computer that I wanted to tinker with, so after getting permission, I decided to turn it into an Ubuntu Server. I simply installed Ubuntu Server 18.04 OS on my scrap computer which acts as an apache server. Rather than simply accessing my server via public </a:t>
            </a:r>
            <a:r>
              <a:rPr lang="en-US" dirty="0" err="1"/>
              <a:t>ip</a:t>
            </a:r>
            <a:r>
              <a:rPr lang="en-US" dirty="0"/>
              <a:t>, I purchased the domain from google domains, and forward the </a:t>
            </a:r>
            <a:r>
              <a:rPr lang="en-US" dirty="0" err="1"/>
              <a:t>ip</a:t>
            </a:r>
            <a:r>
              <a:rPr lang="en-US" dirty="0"/>
              <a:t> to the domain using Google's domain servers. Fortunately, no one else with the name </a:t>
            </a:r>
            <a:r>
              <a:rPr lang="en-US" dirty="0" err="1"/>
              <a:t>dextermiller</a:t>
            </a:r>
            <a:r>
              <a:rPr lang="en-US" dirty="0"/>
              <a:t> decided to make a website and use that domain. So this was the start of building my website, along with the help of an HTML editor </a:t>
            </a:r>
            <a:r>
              <a:rPr lang="en-US" dirty="0" err="1"/>
              <a:t>Mobirise</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3</a:t>
            </a:fld>
            <a:endParaRPr lang="en-US"/>
          </a:p>
        </p:txBody>
      </p:sp>
    </p:spTree>
    <p:extLst>
      <p:ext uri="{BB962C8B-B14F-4D97-AF65-F5344CB8AC3E}">
        <p14:creationId xmlns:p14="http://schemas.microsoft.com/office/powerpoint/2010/main" val="2769025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onto Analysis &amp; Design; I used two different but very similar Algorithms, Minimax and Alpha-Beta pruning. Both of these algorithms are recursive with two players returning it’s best move to the parent node. Generally, in a game there are two players, where each is trying to better its position. Lets call the two players Min and Max, hence the name. </a:t>
            </a:r>
          </a:p>
          <a:p>
            <a:endParaRPr lang="en-US" dirty="0"/>
          </a:p>
          <a:p>
            <a:r>
              <a:rPr lang="en-US" dirty="0"/>
              <a:t>The Max player is always trying to pick the highest score, whereas the Min does the opposite. Naturally we would assume our opponent is going to make the best move for themselves, so that is what is simulated. In this recursive algorithm there are terminal states that we need to evaluate to return up the tree, I’ll explain how this works in the next slide. </a:t>
            </a:r>
          </a:p>
          <a:p>
            <a:endParaRPr lang="en-US" dirty="0"/>
          </a:p>
          <a:p>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how I scored a terminal node in Tic-Tac-Toe, first you need to know what the depth is. The depth is the distance from the root of the tree to the desired node. </a:t>
            </a:r>
          </a:p>
          <a:p>
            <a:r>
              <a:rPr lang="en-US" dirty="0"/>
              <a:t>To score the terminal node, I took the depth and add it or subtract it to the winner’s score, depending if the node was a maximizer or minimizer. This is because I want to score a move better if it has a lesser depth. Later I’ll explain how I scored the Connect 4 terminal states. </a:t>
            </a:r>
          </a:p>
        </p:txBody>
      </p:sp>
      <p:sp>
        <p:nvSpPr>
          <p:cNvPr id="4" name="Slide Number Placeholder 3"/>
          <p:cNvSpPr>
            <a:spLocks noGrp="1"/>
          </p:cNvSpPr>
          <p:nvPr>
            <p:ph type="sldNum" sz="quarter" idx="5"/>
          </p:nvPr>
        </p:nvSpPr>
        <p:spPr/>
        <p:txBody>
          <a:bodyPr/>
          <a:lstStyle/>
          <a:p>
            <a:fld id="{23804759-BC6C-4E6D-A52F-1BE636476B7B}" type="slidenum">
              <a:rPr lang="en-US" smtClean="0"/>
              <a:t>4</a:t>
            </a:fld>
            <a:endParaRPr lang="en-US"/>
          </a:p>
        </p:txBody>
      </p:sp>
    </p:spTree>
    <p:extLst>
      <p:ext uri="{BB962C8B-B14F-4D97-AF65-F5344CB8AC3E}">
        <p14:creationId xmlns:p14="http://schemas.microsoft.com/office/powerpoint/2010/main" val="711692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illustration on how the terminal states are passed up from max to min. It is important to note that the min is always choosing the lesser of It’s leaf values, and max is choosing the greater. At first I thought of this algorithm as me playing against an opponent where I’m always trying to improve my score, in the positive direction, and my opponent improves their score in the negative direction. </a:t>
            </a:r>
          </a:p>
          <a:p>
            <a:endParaRPr lang="en-US" dirty="0"/>
          </a:p>
          <a:p>
            <a:r>
              <a:rPr lang="en-US" dirty="0"/>
              <a:t>You can see at each minimizer node and each maximizer node, they pick the corresponding value that suits their name. </a:t>
            </a:r>
          </a:p>
        </p:txBody>
      </p:sp>
      <p:sp>
        <p:nvSpPr>
          <p:cNvPr id="4" name="Slide Number Placeholder 3"/>
          <p:cNvSpPr>
            <a:spLocks noGrp="1"/>
          </p:cNvSpPr>
          <p:nvPr>
            <p:ph type="sldNum" sz="quarter" idx="5"/>
          </p:nvPr>
        </p:nvSpPr>
        <p:spPr/>
        <p:txBody>
          <a:bodyPr/>
          <a:lstStyle/>
          <a:p>
            <a:fld id="{23804759-BC6C-4E6D-A52F-1BE636476B7B}" type="slidenum">
              <a:rPr lang="en-US" smtClean="0"/>
              <a:t>5</a:t>
            </a:fld>
            <a:endParaRPr lang="en-US"/>
          </a:p>
        </p:txBody>
      </p:sp>
    </p:spTree>
    <p:extLst>
      <p:ext uri="{BB962C8B-B14F-4D97-AF65-F5344CB8AC3E}">
        <p14:creationId xmlns:p14="http://schemas.microsoft.com/office/powerpoint/2010/main" val="2753235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know how the scoring works, This image shows how the branching works. Rather than just having two child nodes, a board branches out based on each available spot. In my Tic-Tac-Toe game this is done until the board is full or there is a win. Then, as you can see, the score is returned up through the tree (show on board) </a:t>
            </a:r>
          </a:p>
          <a:p>
            <a:endParaRPr lang="en-US" dirty="0"/>
          </a:p>
          <a:p>
            <a:r>
              <a:rPr lang="en-US" dirty="0"/>
              <a:t>so the maximum player, at the root, can make a decision on the best path to take. </a:t>
            </a:r>
          </a:p>
        </p:txBody>
      </p:sp>
      <p:sp>
        <p:nvSpPr>
          <p:cNvPr id="4" name="Slide Number Placeholder 3"/>
          <p:cNvSpPr>
            <a:spLocks noGrp="1"/>
          </p:cNvSpPr>
          <p:nvPr>
            <p:ph type="sldNum" sz="quarter" idx="5"/>
          </p:nvPr>
        </p:nvSpPr>
        <p:spPr/>
        <p:txBody>
          <a:bodyPr/>
          <a:lstStyle/>
          <a:p>
            <a:fld id="{23804759-BC6C-4E6D-A52F-1BE636476B7B}" type="slidenum">
              <a:rPr lang="en-US" smtClean="0"/>
              <a:t>6</a:t>
            </a:fld>
            <a:endParaRPr lang="en-US"/>
          </a:p>
        </p:txBody>
      </p:sp>
    </p:spTree>
    <p:extLst>
      <p:ext uri="{BB962C8B-B14F-4D97-AF65-F5344CB8AC3E}">
        <p14:creationId xmlns:p14="http://schemas.microsoft.com/office/powerpoint/2010/main" val="248360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implement the trees I’ve been showing you, This pseudocode describes it pretty well. First, It checks for a terminal node. If there is no terminal node, then it is either the maximizer’s turn or the minimizers. On the player’s turn, we want to simulate a move, get the value of that move, and call the minimax function with the placed move to return a value of that child node. This pseudocode mentions depth, which I did not use in my implementation for tic-tac-toe. My version continued until it reached the state of a win or draw. </a:t>
            </a:r>
          </a:p>
        </p:txBody>
      </p:sp>
      <p:sp>
        <p:nvSpPr>
          <p:cNvPr id="4" name="Slide Number Placeholder 3"/>
          <p:cNvSpPr>
            <a:spLocks noGrp="1"/>
          </p:cNvSpPr>
          <p:nvPr>
            <p:ph type="sldNum" sz="quarter" idx="5"/>
          </p:nvPr>
        </p:nvSpPr>
        <p:spPr/>
        <p:txBody>
          <a:bodyPr/>
          <a:lstStyle/>
          <a:p>
            <a:fld id="{23804759-BC6C-4E6D-A52F-1BE636476B7B}" type="slidenum">
              <a:rPr lang="en-US" smtClean="0"/>
              <a:t>7</a:t>
            </a:fld>
            <a:endParaRPr lang="en-US"/>
          </a:p>
        </p:txBody>
      </p:sp>
    </p:spTree>
    <p:extLst>
      <p:ext uri="{BB962C8B-B14F-4D97-AF65-F5344CB8AC3E}">
        <p14:creationId xmlns:p14="http://schemas.microsoft.com/office/powerpoint/2010/main" val="596909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know how the minimax works, alpha-beta pruning is a way to improve upon the original minimax algorithm. Alpha is defined as the best (highest-value) choice we have found so far along the path to the root for the maximizer. The initial value of alpha is –Infinity. Beta is the best (lowest-value) choice we have found so far along the path to the root for the minimizer. The initial value of beta is Infinity. </a:t>
            </a:r>
          </a:p>
          <a:p>
            <a:endParaRPr lang="en-US" dirty="0"/>
          </a:p>
          <a:p>
            <a:r>
              <a:rPr lang="en-US" dirty="0"/>
              <a:t>To understand how the pruning works you need to keep track of alpha and beta. Remember, the MAX (or maximizer) only updates alpha, where the MIN (or minimizer) only updates beta. Think of these two as variables that we update as we search through the tree. At the root alpha and beta are initialized to +/- infinity. Let me do a quick walk through. </a:t>
            </a:r>
          </a:p>
          <a:p>
            <a:endParaRPr lang="en-US" dirty="0"/>
          </a:p>
          <a:p>
            <a:r>
              <a:rPr lang="en-US" dirty="0"/>
              <a:t>Because Alpha &gt;= Beta, we don’t search…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8</a:t>
            </a:fld>
            <a:endParaRPr lang="en-US"/>
          </a:p>
        </p:txBody>
      </p:sp>
    </p:spTree>
    <p:extLst>
      <p:ext uri="{BB962C8B-B14F-4D97-AF65-F5344CB8AC3E}">
        <p14:creationId xmlns:p14="http://schemas.microsoft.com/office/powerpoint/2010/main" val="3264025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this is very similar to the Minimax pseudocode, but there is a break in the for loop, which iterates through each value. The reason the break is in there, is because this skips over unnecessary searches, and breaks out of the for loop. </a:t>
            </a:r>
          </a:p>
        </p:txBody>
      </p:sp>
      <p:sp>
        <p:nvSpPr>
          <p:cNvPr id="4" name="Slide Number Placeholder 3"/>
          <p:cNvSpPr>
            <a:spLocks noGrp="1"/>
          </p:cNvSpPr>
          <p:nvPr>
            <p:ph type="sldNum" sz="quarter" idx="5"/>
          </p:nvPr>
        </p:nvSpPr>
        <p:spPr/>
        <p:txBody>
          <a:bodyPr/>
          <a:lstStyle/>
          <a:p>
            <a:fld id="{23804759-BC6C-4E6D-A52F-1BE636476B7B}" type="slidenum">
              <a:rPr lang="en-US" smtClean="0"/>
              <a:t>9</a:t>
            </a:fld>
            <a:endParaRPr lang="en-US"/>
          </a:p>
        </p:txBody>
      </p:sp>
    </p:spTree>
    <p:extLst>
      <p:ext uri="{BB962C8B-B14F-4D97-AF65-F5344CB8AC3E}">
        <p14:creationId xmlns:p14="http://schemas.microsoft.com/office/powerpoint/2010/main" val="2664380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748646575"/>
      </p:ext>
    </p:extLst>
  </p:cSld>
  <p:clrMapOvr>
    <a:masterClrMapping/>
  </p:clrMapOvr>
  <p:transition spd="slow" advTm="123255">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765554282"/>
      </p:ext>
    </p:extLst>
  </p:cSld>
  <p:clrMapOvr>
    <a:masterClrMapping/>
  </p:clrMapOvr>
  <p:transition spd="slow" advTm="123255">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444672759"/>
      </p:ext>
    </p:extLst>
  </p:cSld>
  <p:clrMapOvr>
    <a:masterClrMapping/>
  </p:clrMapOvr>
  <p:transition spd="slow" advTm="123255">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87887333"/>
      </p:ext>
    </p:extLst>
  </p:cSld>
  <p:clrMapOvr>
    <a:masterClrMapping/>
  </p:clrMapOvr>
  <p:transition spd="slow" advTm="123255">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879369740"/>
      </p:ext>
    </p:extLst>
  </p:cSld>
  <p:clrMapOvr>
    <a:masterClrMapping/>
  </p:clrMapOvr>
  <p:transition spd="slow" advTm="123255">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E36636D-D922-432D-A958-524484B5923D}" type="datetimeFigureOut">
              <a:rPr lang="en-US" smtClean="0"/>
              <a:pPr/>
              <a:t>5/5/2020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114244989"/>
      </p:ext>
    </p:extLst>
  </p:cSld>
  <p:clrMapOvr>
    <a:masterClrMapping/>
  </p:clrMapOvr>
  <p:transition spd="slow" advTm="123255">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E36636D-D922-432D-A958-524484B5923D}" type="datetimeFigureOut">
              <a:rPr lang="en-US" smtClean="0"/>
              <a:pPr/>
              <a:t>5/5/2020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242304973"/>
      </p:ext>
    </p:extLst>
  </p:cSld>
  <p:clrMapOvr>
    <a:masterClrMapping/>
  </p:clrMapOvr>
  <p:transition spd="slow" advTm="123255">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091354347"/>
      </p:ext>
    </p:extLst>
  </p:cSld>
  <p:clrMapOvr>
    <a:masterClrMapping/>
  </p:clrMapOvr>
  <p:transition spd="slow" advTm="123255">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362152919"/>
      </p:ext>
    </p:extLst>
  </p:cSld>
  <p:clrMapOvr>
    <a:masterClrMapping/>
  </p:clrMapOvr>
  <p:transition spd="slow" advTm="123255">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989984529"/>
      </p:ext>
    </p:extLst>
  </p:cSld>
  <p:clrMapOvr>
    <a:masterClrMapping/>
  </p:clrMapOvr>
  <p:transition spd="slow" advTm="123255">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991224201"/>
      </p:ext>
    </p:extLst>
  </p:cSld>
  <p:clrMapOvr>
    <a:masterClrMapping/>
  </p:clrMapOvr>
  <p:transition spd="slow" advTm="123255">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246269459"/>
      </p:ext>
    </p:extLst>
  </p:cSld>
  <p:clrMapOvr>
    <a:masterClrMapping/>
  </p:clrMapOvr>
  <p:transition spd="slow" advTm="123255">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5/5/2020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201308814"/>
      </p:ext>
    </p:extLst>
  </p:cSld>
  <p:clrMapOvr>
    <a:masterClrMapping/>
  </p:clrMapOvr>
  <p:transition spd="slow" advTm="123255">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smtClean="0"/>
              <a:pPr/>
              <a:t>5/5/2020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625692049"/>
      </p:ext>
    </p:extLst>
  </p:cSld>
  <p:clrMapOvr>
    <a:masterClrMapping/>
  </p:clrMapOvr>
  <p:transition spd="slow" advTm="123255">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5/5/2020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351947683"/>
      </p:ext>
    </p:extLst>
  </p:cSld>
  <p:clrMapOvr>
    <a:masterClrMapping/>
  </p:clrMapOvr>
  <p:transition spd="slow" advTm="123255">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588666286"/>
      </p:ext>
    </p:extLst>
  </p:cSld>
  <p:clrMapOvr>
    <a:masterClrMapping/>
  </p:clrMapOvr>
  <p:transition spd="slow" advTm="123255">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068114461"/>
      </p:ext>
    </p:extLst>
  </p:cSld>
  <p:clrMapOvr>
    <a:masterClrMapping/>
  </p:clrMapOvr>
  <p:transition spd="slow" advTm="123255">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smtClean="0"/>
              <a:pPr/>
              <a:t>5/5/2020</a:t>
            </a:fld>
            <a:endParaRPr lang="en-US"/>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smtClean="0"/>
              <a:pPr/>
              <a:t>‹#›</a:t>
            </a:fld>
            <a:endParaRPr lang="en-US"/>
          </a:p>
        </p:txBody>
      </p:sp>
    </p:spTree>
    <p:extLst>
      <p:ext uri="{BB962C8B-B14F-4D97-AF65-F5344CB8AC3E}">
        <p14:creationId xmlns:p14="http://schemas.microsoft.com/office/powerpoint/2010/main" val="3295038054"/>
      </p:ext>
    </p:extLst>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Lst>
  <p:transition spd="slow" advTm="123255">
    <p:cover/>
  </p:transition>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6.jpeg"/><Relationship Id="rId5" Type="http://schemas.openxmlformats.org/officeDocument/2006/relationships/image" Target="../media/image15.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18.gif"/><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www.dextermiller.com/" TargetMode="External"/><Relationship Id="rId5" Type="http://schemas.openxmlformats.org/officeDocument/2006/relationships/image" Target="../media/image17.gi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11.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14.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430860"/>
            <a:ext cx="7080026" cy="1828801"/>
          </a:xfrm>
        </p:spPr>
        <p:txBody>
          <a:bodyPr/>
          <a:lstStyle/>
          <a:p>
            <a:r>
              <a:rPr lang="en-US" dirty="0"/>
              <a:t>dextermiller.com</a:t>
            </a:r>
          </a:p>
        </p:txBody>
      </p:sp>
      <p:sp>
        <p:nvSpPr>
          <p:cNvPr id="3" name="Subtitle 2"/>
          <p:cNvSpPr>
            <a:spLocks noGrp="1"/>
          </p:cNvSpPr>
          <p:nvPr>
            <p:ph type="subTitle" idx="1"/>
          </p:nvPr>
        </p:nvSpPr>
        <p:spPr>
          <a:xfrm>
            <a:off x="1028020" y="3429000"/>
            <a:ext cx="7080026" cy="1595453"/>
          </a:xfrm>
        </p:spPr>
        <p:txBody>
          <a:bodyPr>
            <a:normAutofit fontScale="92500" lnSpcReduction="10000"/>
          </a:bodyPr>
          <a:lstStyle/>
          <a:p>
            <a:r>
              <a:rPr lang="en-US" dirty="0"/>
              <a:t>Dexter Miller</a:t>
            </a:r>
          </a:p>
          <a:p>
            <a:r>
              <a:rPr lang="en-US" dirty="0"/>
              <a:t>B.S. Computer Science</a:t>
            </a:r>
          </a:p>
          <a:p>
            <a:r>
              <a:rPr lang="en-US" dirty="0"/>
              <a:t>Minor in Mathematics</a:t>
            </a:r>
          </a:p>
          <a:p>
            <a:r>
              <a:rPr lang="en-US" dirty="0"/>
              <a:t>Indiana Tech College of Engineering &amp; Computer Sciences</a:t>
            </a:r>
          </a:p>
        </p:txBody>
      </p:sp>
    </p:spTree>
    <p:extLst>
      <p:ext uri="{BB962C8B-B14F-4D97-AF65-F5344CB8AC3E}">
        <p14:creationId xmlns:p14="http://schemas.microsoft.com/office/powerpoint/2010/main" val="515542446"/>
      </p:ext>
    </p:extLst>
  </p:cSld>
  <p:clrMapOvr>
    <a:masterClrMapping/>
  </p:clrMapOvr>
  <p:transition spd="slow" advTm="123255">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D6DFE-45CF-4E1A-A6CE-EDE35CC833B6}"/>
              </a:ext>
            </a:extLst>
          </p:cNvPr>
          <p:cNvSpPr>
            <a:spLocks noGrp="1"/>
          </p:cNvSpPr>
          <p:nvPr>
            <p:ph type="title"/>
          </p:nvPr>
        </p:nvSpPr>
        <p:spPr/>
        <p:txBody>
          <a:bodyPr/>
          <a:lstStyle/>
          <a:p>
            <a:r>
              <a:rPr lang="en-US" dirty="0"/>
              <a:t>Connect 4 Scoring</a:t>
            </a:r>
          </a:p>
        </p:txBody>
      </p:sp>
      <p:sp>
        <p:nvSpPr>
          <p:cNvPr id="3" name="Content Placeholder 2">
            <a:extLst>
              <a:ext uri="{FF2B5EF4-FFF2-40B4-BE49-F238E27FC236}">
                <a16:creationId xmlns:a16="http://schemas.microsoft.com/office/drawing/2014/main" id="{0FC1731D-2B54-4E14-A1F0-4D84AB39A376}"/>
              </a:ext>
            </a:extLst>
          </p:cNvPr>
          <p:cNvSpPr>
            <a:spLocks noGrp="1"/>
          </p:cNvSpPr>
          <p:nvPr>
            <p:ph idx="1"/>
          </p:nvPr>
        </p:nvSpPr>
        <p:spPr>
          <a:xfrm>
            <a:off x="685346" y="1554038"/>
            <a:ext cx="7765322" cy="4985850"/>
          </a:xfrm>
        </p:spPr>
        <p:txBody>
          <a:bodyPr>
            <a:normAutofit lnSpcReduction="10000"/>
          </a:bodyPr>
          <a:lstStyle/>
          <a:p>
            <a:pPr>
              <a:lnSpc>
                <a:spcPct val="200000"/>
              </a:lnSpc>
            </a:pPr>
            <a:r>
              <a:rPr lang="en-US" dirty="0"/>
              <a:t>Win in all directions += 100</a:t>
            </a:r>
          </a:p>
          <a:p>
            <a:pPr lvl="1">
              <a:lnSpc>
                <a:spcPct val="120000"/>
              </a:lnSpc>
            </a:pPr>
            <a:r>
              <a:rPr lang="en-US" dirty="0"/>
              <a:t>Horizontal</a:t>
            </a:r>
          </a:p>
          <a:p>
            <a:pPr lvl="1">
              <a:lnSpc>
                <a:spcPct val="120000"/>
              </a:lnSpc>
            </a:pPr>
            <a:r>
              <a:rPr lang="en-US" dirty="0"/>
              <a:t>Vertical </a:t>
            </a:r>
          </a:p>
          <a:p>
            <a:pPr lvl="1">
              <a:lnSpc>
                <a:spcPct val="120000"/>
              </a:lnSpc>
            </a:pPr>
            <a:r>
              <a:rPr lang="en-US" dirty="0"/>
              <a:t>Diagonals </a:t>
            </a:r>
          </a:p>
          <a:p>
            <a:pPr>
              <a:lnSpc>
                <a:spcPct val="200000"/>
              </a:lnSpc>
            </a:pPr>
            <a:r>
              <a:rPr lang="en-US" dirty="0"/>
              <a:t>3 in a row += 5</a:t>
            </a:r>
          </a:p>
          <a:p>
            <a:pPr>
              <a:lnSpc>
                <a:spcPct val="200000"/>
              </a:lnSpc>
            </a:pPr>
            <a:r>
              <a:rPr lang="en-US" dirty="0"/>
              <a:t>2 in a row += 2</a:t>
            </a:r>
          </a:p>
          <a:p>
            <a:pPr>
              <a:lnSpc>
                <a:spcPct val="200000"/>
              </a:lnSpc>
            </a:pPr>
            <a:r>
              <a:rPr lang="en-US" dirty="0"/>
              <a:t>Opponent 3 in a row -= 5</a:t>
            </a:r>
          </a:p>
          <a:p>
            <a:pPr>
              <a:lnSpc>
                <a:spcPct val="200000"/>
              </a:lnSpc>
            </a:pPr>
            <a:r>
              <a:rPr lang="en-US" dirty="0"/>
              <a:t>Center Column scoring += center count * 3</a:t>
            </a:r>
          </a:p>
          <a:p>
            <a:pPr marL="36900" indent="0">
              <a:buNone/>
            </a:pPr>
            <a:endParaRPr lang="en-US" dirty="0"/>
          </a:p>
        </p:txBody>
      </p:sp>
      <p:pic>
        <p:nvPicPr>
          <p:cNvPr id="4" name="Audio 3">
            <a:hlinkClick r:id="" action="ppaction://media"/>
            <a:extLst>
              <a:ext uri="{FF2B5EF4-FFF2-40B4-BE49-F238E27FC236}">
                <a16:creationId xmlns:a16="http://schemas.microsoft.com/office/drawing/2014/main" id="{B6863037-46F4-4CBA-81B6-B764D6782E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69994939"/>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6" y="230505"/>
            <a:ext cx="7765322" cy="970450"/>
          </a:xfrm>
        </p:spPr>
        <p:txBody>
          <a:bodyPr/>
          <a:lstStyle/>
          <a:p>
            <a:r>
              <a:rPr lang="en-US" dirty="0"/>
              <a:t>Testing</a:t>
            </a:r>
          </a:p>
        </p:txBody>
      </p:sp>
      <p:sp>
        <p:nvSpPr>
          <p:cNvPr id="3" name="Content Placeholder 2"/>
          <p:cNvSpPr>
            <a:spLocks noGrp="1"/>
          </p:cNvSpPr>
          <p:nvPr>
            <p:ph idx="1"/>
          </p:nvPr>
        </p:nvSpPr>
        <p:spPr>
          <a:xfrm>
            <a:off x="347964" y="1399624"/>
            <a:ext cx="3776926" cy="4058751"/>
          </a:xfrm>
        </p:spPr>
        <p:txBody>
          <a:bodyPr/>
          <a:lstStyle/>
          <a:p>
            <a:r>
              <a:rPr lang="en-US" dirty="0"/>
              <a:t>Playing the game!</a:t>
            </a:r>
          </a:p>
          <a:p>
            <a:r>
              <a:rPr lang="en-US" dirty="0"/>
              <a:t>Alert Function</a:t>
            </a:r>
          </a:p>
          <a:p>
            <a:r>
              <a:rPr lang="en-US" dirty="0"/>
              <a:t>Tic-Tac-Toe is essentially unbeatable</a:t>
            </a:r>
          </a:p>
          <a:p>
            <a:r>
              <a:rPr lang="en-US" dirty="0"/>
              <a:t>The connect 4 is hard</a:t>
            </a:r>
          </a:p>
        </p:txBody>
      </p:sp>
      <p:pic>
        <p:nvPicPr>
          <p:cNvPr id="5" name="Picture 4">
            <a:extLst>
              <a:ext uri="{FF2B5EF4-FFF2-40B4-BE49-F238E27FC236}">
                <a16:creationId xmlns:a16="http://schemas.microsoft.com/office/drawing/2014/main" id="{97CF4C1D-C545-45D8-9CFF-C1E31BDCB460}"/>
              </a:ext>
            </a:extLst>
          </p:cNvPr>
          <p:cNvPicPr>
            <a:picLocks noChangeAspect="1"/>
          </p:cNvPicPr>
          <p:nvPr/>
        </p:nvPicPr>
        <p:blipFill rotWithShape="1">
          <a:blip r:embed="rId5">
            <a:extLst>
              <a:ext uri="{28A0092B-C50C-407E-A947-70E740481C1C}">
                <a14:useLocalDpi xmlns:a14="http://schemas.microsoft.com/office/drawing/2010/main" val="0"/>
              </a:ext>
            </a:extLst>
          </a:blip>
          <a:srcRect l="13239" t="4199" r="9032"/>
          <a:stretch/>
        </p:blipFill>
        <p:spPr>
          <a:xfrm>
            <a:off x="4531514" y="1200955"/>
            <a:ext cx="4264522" cy="52923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1CD3867-5E4D-4787-99C1-C863CA444F53}"/>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t="15556" b="29955"/>
          <a:stretch/>
        </p:blipFill>
        <p:spPr>
          <a:xfrm>
            <a:off x="1039844" y="3561206"/>
            <a:ext cx="2735368" cy="3066288"/>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a:extLst>
              <a:ext uri="{FF2B5EF4-FFF2-40B4-BE49-F238E27FC236}">
                <a16:creationId xmlns:a16="http://schemas.microsoft.com/office/drawing/2014/main" id="{8C60424D-03D3-42FF-8045-FF39B77AD52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78263596"/>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68A97-ED19-4244-A10D-E5D1CEA4A93A}"/>
              </a:ext>
            </a:extLst>
          </p:cNvPr>
          <p:cNvSpPr>
            <a:spLocks noGrp="1"/>
          </p:cNvSpPr>
          <p:nvPr>
            <p:ph type="title"/>
          </p:nvPr>
        </p:nvSpPr>
        <p:spPr>
          <a:xfrm>
            <a:off x="685346" y="327989"/>
            <a:ext cx="7765322" cy="970450"/>
          </a:xfrm>
        </p:spPr>
        <p:txBody>
          <a:bodyPr/>
          <a:lstStyle/>
          <a:p>
            <a:r>
              <a:rPr lang="en-US" dirty="0"/>
              <a:t>Tic-Tac-Toe Data</a:t>
            </a:r>
          </a:p>
        </p:txBody>
      </p:sp>
      <p:sp>
        <p:nvSpPr>
          <p:cNvPr id="3" name="Content Placeholder 2">
            <a:extLst>
              <a:ext uri="{FF2B5EF4-FFF2-40B4-BE49-F238E27FC236}">
                <a16:creationId xmlns:a16="http://schemas.microsoft.com/office/drawing/2014/main" id="{79BDA99F-8060-45DB-BA0D-C1967A471A1A}"/>
              </a:ext>
            </a:extLst>
          </p:cNvPr>
          <p:cNvSpPr>
            <a:spLocks noGrp="1"/>
          </p:cNvSpPr>
          <p:nvPr>
            <p:ph idx="1"/>
          </p:nvPr>
        </p:nvSpPr>
        <p:spPr/>
        <p:txBody>
          <a:bodyPr/>
          <a:lstStyle/>
          <a:p>
            <a:pPr lvl="1"/>
            <a:endParaRPr lang="en-US" dirty="0"/>
          </a:p>
        </p:txBody>
      </p:sp>
      <p:graphicFrame>
        <p:nvGraphicFramePr>
          <p:cNvPr id="4" name="Table 4">
            <a:extLst>
              <a:ext uri="{FF2B5EF4-FFF2-40B4-BE49-F238E27FC236}">
                <a16:creationId xmlns:a16="http://schemas.microsoft.com/office/drawing/2014/main" id="{170E603F-9191-4182-8725-BC47159C3F5D}"/>
              </a:ext>
            </a:extLst>
          </p:cNvPr>
          <p:cNvGraphicFramePr>
            <a:graphicFrameLocks noGrp="1"/>
          </p:cNvGraphicFramePr>
          <p:nvPr>
            <p:extLst>
              <p:ext uri="{D42A27DB-BD31-4B8C-83A1-F6EECF244321}">
                <p14:modId xmlns:p14="http://schemas.microsoft.com/office/powerpoint/2010/main" val="1767064318"/>
              </p:ext>
            </p:extLst>
          </p:nvPr>
        </p:nvGraphicFramePr>
        <p:xfrm>
          <a:off x="91440" y="1207703"/>
          <a:ext cx="4224528" cy="5494385"/>
        </p:xfrm>
        <a:graphic>
          <a:graphicData uri="http://schemas.openxmlformats.org/drawingml/2006/table">
            <a:tbl>
              <a:tblPr firstRow="1" bandRow="1">
                <a:tableStyleId>{5C22544A-7EE6-4342-B048-85BDC9FD1C3A}</a:tableStyleId>
              </a:tblPr>
              <a:tblGrid>
                <a:gridCol w="1158966">
                  <a:extLst>
                    <a:ext uri="{9D8B030D-6E8A-4147-A177-3AD203B41FA5}">
                      <a16:colId xmlns:a16="http://schemas.microsoft.com/office/drawing/2014/main" val="2111776953"/>
                    </a:ext>
                  </a:extLst>
                </a:gridCol>
                <a:gridCol w="1605401">
                  <a:extLst>
                    <a:ext uri="{9D8B030D-6E8A-4147-A177-3AD203B41FA5}">
                      <a16:colId xmlns:a16="http://schemas.microsoft.com/office/drawing/2014/main" val="985826083"/>
                    </a:ext>
                  </a:extLst>
                </a:gridCol>
                <a:gridCol w="1460161">
                  <a:extLst>
                    <a:ext uri="{9D8B030D-6E8A-4147-A177-3AD203B41FA5}">
                      <a16:colId xmlns:a16="http://schemas.microsoft.com/office/drawing/2014/main" val="2425929630"/>
                    </a:ext>
                  </a:extLst>
                </a:gridCol>
              </a:tblGrid>
              <a:tr h="447773">
                <a:tc gridSpan="3">
                  <a:txBody>
                    <a:bodyPr/>
                    <a:lstStyle/>
                    <a:p>
                      <a:pPr algn="ctr"/>
                      <a:r>
                        <a:rPr lang="en-US" dirty="0"/>
                        <a:t>Tic-Tac-Toe (Minimax)</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84998070"/>
                  </a:ext>
                </a:extLst>
              </a:tr>
              <a:tr h="953223">
                <a:tc>
                  <a:txBody>
                    <a:bodyPr/>
                    <a:lstStyle/>
                    <a:p>
                      <a:r>
                        <a:rPr lang="en-US" dirty="0"/>
                        <a:t>Moves on board</a:t>
                      </a:r>
                    </a:p>
                  </a:txBody>
                  <a:tcPr/>
                </a:tc>
                <a:tc>
                  <a:txBody>
                    <a:bodyPr/>
                    <a:lstStyle/>
                    <a:p>
                      <a:pPr algn="ctr"/>
                      <a:r>
                        <a:rPr lang="en-US" dirty="0"/>
                        <a:t>Iterations</a:t>
                      </a:r>
                    </a:p>
                  </a:txBody>
                  <a:tcPr/>
                </a:tc>
                <a:tc>
                  <a:txBody>
                    <a:bodyPr/>
                    <a:lstStyle/>
                    <a:p>
                      <a:pPr algn="ctr"/>
                      <a:r>
                        <a:rPr lang="en-US" dirty="0"/>
                        <a:t>Average Time</a:t>
                      </a:r>
                    </a:p>
                    <a:p>
                      <a:pPr algn="ctr"/>
                      <a:r>
                        <a:rPr lang="en-US" dirty="0"/>
                        <a:t>(ms)</a:t>
                      </a:r>
                    </a:p>
                  </a:txBody>
                  <a:tcPr/>
                </a:tc>
                <a:extLst>
                  <a:ext uri="{0D108BD9-81ED-4DB2-BD59-A6C34878D82A}">
                    <a16:rowId xmlns:a16="http://schemas.microsoft.com/office/drawing/2014/main" val="664291562"/>
                  </a:ext>
                </a:extLst>
              </a:tr>
              <a:tr h="447773">
                <a:tc>
                  <a:txBody>
                    <a:bodyPr/>
                    <a:lstStyle/>
                    <a:p>
                      <a:pPr algn="r"/>
                      <a:r>
                        <a:rPr lang="en-US" dirty="0"/>
                        <a:t>1</a:t>
                      </a:r>
                    </a:p>
                  </a:txBody>
                  <a:tcPr/>
                </a:tc>
                <a:tc>
                  <a:txBody>
                    <a:bodyPr/>
                    <a:lstStyle/>
                    <a:p>
                      <a:pPr algn="ctr"/>
                      <a:r>
                        <a:rPr lang="en-US" dirty="0"/>
                        <a:t>549,946</a:t>
                      </a:r>
                    </a:p>
                  </a:txBody>
                  <a:tcPr/>
                </a:tc>
                <a:tc>
                  <a:txBody>
                    <a:bodyPr/>
                    <a:lstStyle/>
                    <a:p>
                      <a:pPr algn="ctr"/>
                      <a:r>
                        <a:rPr lang="en-US" dirty="0"/>
                        <a:t>211.77</a:t>
                      </a:r>
                    </a:p>
                  </a:txBody>
                  <a:tcPr/>
                </a:tc>
                <a:extLst>
                  <a:ext uri="{0D108BD9-81ED-4DB2-BD59-A6C34878D82A}">
                    <a16:rowId xmlns:a16="http://schemas.microsoft.com/office/drawing/2014/main" val="1907891118"/>
                  </a:ext>
                </a:extLst>
              </a:tr>
              <a:tr h="511205">
                <a:tc>
                  <a:txBody>
                    <a:bodyPr/>
                    <a:lstStyle/>
                    <a:p>
                      <a:pPr algn="r"/>
                      <a:r>
                        <a:rPr lang="en-US" dirty="0"/>
                        <a:t>2</a:t>
                      </a:r>
                    </a:p>
                  </a:txBody>
                  <a:tcPr/>
                </a:tc>
                <a:tc>
                  <a:txBody>
                    <a:bodyPr/>
                    <a:lstStyle/>
                    <a:p>
                      <a:pPr algn="ctr"/>
                      <a:r>
                        <a:rPr lang="en-US" dirty="0"/>
                        <a:t>59,705</a:t>
                      </a:r>
                    </a:p>
                  </a:txBody>
                  <a:tcPr/>
                </a:tc>
                <a:tc>
                  <a:txBody>
                    <a:bodyPr/>
                    <a:lstStyle/>
                    <a:p>
                      <a:pPr algn="ctr"/>
                      <a:r>
                        <a:rPr lang="en-US" dirty="0"/>
                        <a:t>22.58</a:t>
                      </a:r>
                    </a:p>
                  </a:txBody>
                  <a:tcPr/>
                </a:tc>
                <a:extLst>
                  <a:ext uri="{0D108BD9-81ED-4DB2-BD59-A6C34878D82A}">
                    <a16:rowId xmlns:a16="http://schemas.microsoft.com/office/drawing/2014/main" val="2136982091"/>
                  </a:ext>
                </a:extLst>
              </a:tr>
              <a:tr h="447773">
                <a:tc>
                  <a:txBody>
                    <a:bodyPr/>
                    <a:lstStyle/>
                    <a:p>
                      <a:pPr algn="r"/>
                      <a:r>
                        <a:rPr lang="en-US" dirty="0"/>
                        <a:t>3</a:t>
                      </a:r>
                    </a:p>
                  </a:txBody>
                  <a:tcPr/>
                </a:tc>
                <a:tc>
                  <a:txBody>
                    <a:bodyPr/>
                    <a:lstStyle/>
                    <a:p>
                      <a:pPr algn="ctr"/>
                      <a:r>
                        <a:rPr lang="en-US" dirty="0"/>
                        <a:t>7332</a:t>
                      </a:r>
                    </a:p>
                  </a:txBody>
                  <a:tcPr/>
                </a:tc>
                <a:tc>
                  <a:txBody>
                    <a:bodyPr/>
                    <a:lstStyle/>
                    <a:p>
                      <a:pPr algn="ctr"/>
                      <a:r>
                        <a:rPr lang="en-US" dirty="0"/>
                        <a:t>2.69</a:t>
                      </a:r>
                    </a:p>
                  </a:txBody>
                  <a:tcPr/>
                </a:tc>
                <a:extLst>
                  <a:ext uri="{0D108BD9-81ED-4DB2-BD59-A6C34878D82A}">
                    <a16:rowId xmlns:a16="http://schemas.microsoft.com/office/drawing/2014/main" val="278352798"/>
                  </a:ext>
                </a:extLst>
              </a:tr>
              <a:tr h="447773">
                <a:tc>
                  <a:txBody>
                    <a:bodyPr/>
                    <a:lstStyle/>
                    <a:p>
                      <a:pPr algn="r"/>
                      <a:r>
                        <a:rPr lang="en-US" dirty="0"/>
                        <a:t>4</a:t>
                      </a:r>
                    </a:p>
                  </a:txBody>
                  <a:tcPr/>
                </a:tc>
                <a:tc>
                  <a:txBody>
                    <a:bodyPr/>
                    <a:lstStyle/>
                    <a:p>
                      <a:pPr algn="ctr"/>
                      <a:r>
                        <a:rPr lang="en-US" dirty="0"/>
                        <a:t>935</a:t>
                      </a:r>
                    </a:p>
                  </a:txBody>
                  <a:tcPr/>
                </a:tc>
                <a:tc>
                  <a:txBody>
                    <a:bodyPr/>
                    <a:lstStyle/>
                    <a:p>
                      <a:pPr algn="ctr"/>
                      <a:r>
                        <a:rPr lang="en-US" dirty="0"/>
                        <a:t>0.36</a:t>
                      </a:r>
                    </a:p>
                  </a:txBody>
                  <a:tcPr/>
                </a:tc>
                <a:extLst>
                  <a:ext uri="{0D108BD9-81ED-4DB2-BD59-A6C34878D82A}">
                    <a16:rowId xmlns:a16="http://schemas.microsoft.com/office/drawing/2014/main" val="348394591"/>
                  </a:ext>
                </a:extLst>
              </a:tr>
              <a:tr h="447773">
                <a:tc>
                  <a:txBody>
                    <a:bodyPr/>
                    <a:lstStyle/>
                    <a:p>
                      <a:pPr algn="r"/>
                      <a:r>
                        <a:rPr lang="en-US" dirty="0"/>
                        <a:t>5</a:t>
                      </a:r>
                    </a:p>
                  </a:txBody>
                  <a:tcPr/>
                </a:tc>
                <a:tc>
                  <a:txBody>
                    <a:bodyPr/>
                    <a:lstStyle/>
                    <a:p>
                      <a:pPr algn="ctr"/>
                      <a:r>
                        <a:rPr lang="en-US" dirty="0"/>
                        <a:t>198</a:t>
                      </a:r>
                    </a:p>
                  </a:txBody>
                  <a:tcPr/>
                </a:tc>
                <a:tc>
                  <a:txBody>
                    <a:bodyPr/>
                    <a:lstStyle/>
                    <a:p>
                      <a:pPr algn="ctr"/>
                      <a:r>
                        <a:rPr lang="en-US" dirty="0"/>
                        <a:t>0.10</a:t>
                      </a:r>
                    </a:p>
                  </a:txBody>
                  <a:tcPr/>
                </a:tc>
                <a:extLst>
                  <a:ext uri="{0D108BD9-81ED-4DB2-BD59-A6C34878D82A}">
                    <a16:rowId xmlns:a16="http://schemas.microsoft.com/office/drawing/2014/main" val="2651278705"/>
                  </a:ext>
                </a:extLst>
              </a:tr>
              <a:tr h="447773">
                <a:tc>
                  <a:txBody>
                    <a:bodyPr/>
                    <a:lstStyle/>
                    <a:p>
                      <a:pPr algn="r"/>
                      <a:r>
                        <a:rPr lang="en-US" dirty="0"/>
                        <a:t>6</a:t>
                      </a:r>
                    </a:p>
                  </a:txBody>
                  <a:tcPr/>
                </a:tc>
                <a:tc>
                  <a:txBody>
                    <a:bodyPr/>
                    <a:lstStyle/>
                    <a:p>
                      <a:pPr algn="ctr"/>
                      <a:r>
                        <a:rPr lang="en-US" dirty="0"/>
                        <a:t>47</a:t>
                      </a:r>
                    </a:p>
                  </a:txBody>
                  <a:tcPr/>
                </a:tc>
                <a:tc>
                  <a:txBody>
                    <a:bodyPr/>
                    <a:lstStyle/>
                    <a:p>
                      <a:pPr algn="ctr"/>
                      <a:r>
                        <a:rPr lang="en-US" dirty="0"/>
                        <a:t>0.13</a:t>
                      </a:r>
                    </a:p>
                  </a:txBody>
                  <a:tcPr/>
                </a:tc>
                <a:extLst>
                  <a:ext uri="{0D108BD9-81ED-4DB2-BD59-A6C34878D82A}">
                    <a16:rowId xmlns:a16="http://schemas.microsoft.com/office/drawing/2014/main" val="1736766851"/>
                  </a:ext>
                </a:extLst>
              </a:tr>
              <a:tr h="447773">
                <a:tc>
                  <a:txBody>
                    <a:bodyPr/>
                    <a:lstStyle/>
                    <a:p>
                      <a:pPr algn="r"/>
                      <a:r>
                        <a:rPr lang="en-US" dirty="0"/>
                        <a:t>7</a:t>
                      </a:r>
                    </a:p>
                  </a:txBody>
                  <a:tcPr/>
                </a:tc>
                <a:tc>
                  <a:txBody>
                    <a:bodyPr/>
                    <a:lstStyle/>
                    <a:p>
                      <a:pPr algn="ctr"/>
                      <a:r>
                        <a:rPr lang="en-US" dirty="0"/>
                        <a:t>14</a:t>
                      </a:r>
                    </a:p>
                  </a:txBody>
                  <a:tcPr/>
                </a:tc>
                <a:tc>
                  <a:txBody>
                    <a:bodyPr/>
                    <a:lstStyle/>
                    <a:p>
                      <a:pPr algn="ctr"/>
                      <a:r>
                        <a:rPr lang="en-US" dirty="0"/>
                        <a:t>0.02</a:t>
                      </a:r>
                    </a:p>
                  </a:txBody>
                  <a:tcPr/>
                </a:tc>
                <a:extLst>
                  <a:ext uri="{0D108BD9-81ED-4DB2-BD59-A6C34878D82A}">
                    <a16:rowId xmlns:a16="http://schemas.microsoft.com/office/drawing/2014/main" val="1965004852"/>
                  </a:ext>
                </a:extLst>
              </a:tr>
              <a:tr h="447773">
                <a:tc>
                  <a:txBody>
                    <a:bodyPr/>
                    <a:lstStyle/>
                    <a:p>
                      <a:pPr algn="r"/>
                      <a:r>
                        <a:rPr lang="en-US" dirty="0"/>
                        <a:t>8</a:t>
                      </a:r>
                    </a:p>
                  </a:txBody>
                  <a:tcPr/>
                </a:tc>
                <a:tc>
                  <a:txBody>
                    <a:bodyPr/>
                    <a:lstStyle/>
                    <a:p>
                      <a:pPr algn="ctr"/>
                      <a:r>
                        <a:rPr lang="en-US" dirty="0"/>
                        <a:t>5</a:t>
                      </a:r>
                    </a:p>
                  </a:txBody>
                  <a:tcPr/>
                </a:tc>
                <a:tc>
                  <a:txBody>
                    <a:bodyPr/>
                    <a:lstStyle/>
                    <a:p>
                      <a:pPr algn="ctr"/>
                      <a:r>
                        <a:rPr lang="en-US" dirty="0"/>
                        <a:t>0.01</a:t>
                      </a:r>
                    </a:p>
                  </a:txBody>
                  <a:tcPr/>
                </a:tc>
                <a:extLst>
                  <a:ext uri="{0D108BD9-81ED-4DB2-BD59-A6C34878D82A}">
                    <a16:rowId xmlns:a16="http://schemas.microsoft.com/office/drawing/2014/main" val="553889379"/>
                  </a:ext>
                </a:extLst>
              </a:tr>
              <a:tr h="447773">
                <a:tc>
                  <a:txBody>
                    <a:bodyPr/>
                    <a:lstStyle/>
                    <a:p>
                      <a:pPr algn="r"/>
                      <a:r>
                        <a:rPr lang="en-US" dirty="0"/>
                        <a:t>9</a:t>
                      </a:r>
                    </a:p>
                  </a:txBody>
                  <a:tcPr/>
                </a:tc>
                <a:tc>
                  <a:txBody>
                    <a:bodyPr/>
                    <a:lstStyle/>
                    <a:p>
                      <a:pPr algn="ctr"/>
                      <a:r>
                        <a:rPr lang="en-US" dirty="0"/>
                        <a:t>2</a:t>
                      </a:r>
                    </a:p>
                  </a:txBody>
                  <a:tcPr/>
                </a:tc>
                <a:tc>
                  <a:txBody>
                    <a:bodyPr/>
                    <a:lstStyle/>
                    <a:p>
                      <a:pPr algn="ctr"/>
                      <a:r>
                        <a:rPr lang="en-US" dirty="0"/>
                        <a:t>0.008</a:t>
                      </a:r>
                    </a:p>
                  </a:txBody>
                  <a:tcPr/>
                </a:tc>
                <a:extLst>
                  <a:ext uri="{0D108BD9-81ED-4DB2-BD59-A6C34878D82A}">
                    <a16:rowId xmlns:a16="http://schemas.microsoft.com/office/drawing/2014/main" val="3972969693"/>
                  </a:ext>
                </a:extLst>
              </a:tr>
            </a:tbl>
          </a:graphicData>
        </a:graphic>
      </p:graphicFrame>
      <p:graphicFrame>
        <p:nvGraphicFramePr>
          <p:cNvPr id="5" name="Chart 4">
            <a:extLst>
              <a:ext uri="{FF2B5EF4-FFF2-40B4-BE49-F238E27FC236}">
                <a16:creationId xmlns:a16="http://schemas.microsoft.com/office/drawing/2014/main" id="{9C9D015A-428A-4AC9-A79A-0EAA1D809A3B}"/>
              </a:ext>
            </a:extLst>
          </p:cNvPr>
          <p:cNvGraphicFramePr>
            <a:graphicFrameLocks/>
          </p:cNvGraphicFramePr>
          <p:nvPr>
            <p:extLst>
              <p:ext uri="{D42A27DB-BD31-4B8C-83A1-F6EECF244321}">
                <p14:modId xmlns:p14="http://schemas.microsoft.com/office/powerpoint/2010/main" val="3456218612"/>
              </p:ext>
            </p:extLst>
          </p:nvPr>
        </p:nvGraphicFramePr>
        <p:xfrm>
          <a:off x="4472574" y="1207704"/>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a:extLst>
              <a:ext uri="{FF2B5EF4-FFF2-40B4-BE49-F238E27FC236}">
                <a16:creationId xmlns:a16="http://schemas.microsoft.com/office/drawing/2014/main" id="{9167E738-9CF0-4705-88E4-B945AB3C3626}"/>
              </a:ext>
            </a:extLst>
          </p:cNvPr>
          <p:cNvGraphicFramePr>
            <a:graphicFrameLocks/>
          </p:cNvGraphicFramePr>
          <p:nvPr>
            <p:extLst>
              <p:ext uri="{D42A27DB-BD31-4B8C-83A1-F6EECF244321}">
                <p14:modId xmlns:p14="http://schemas.microsoft.com/office/powerpoint/2010/main" val="3731037367"/>
              </p:ext>
            </p:extLst>
          </p:nvPr>
        </p:nvGraphicFramePr>
        <p:xfrm>
          <a:off x="4472574" y="3950904"/>
          <a:ext cx="4579986" cy="2751187"/>
        </p:xfrm>
        <a:graphic>
          <a:graphicData uri="http://schemas.openxmlformats.org/drawingml/2006/chart">
            <c:chart xmlns:c="http://schemas.openxmlformats.org/drawingml/2006/chart" xmlns:r="http://schemas.openxmlformats.org/officeDocument/2006/relationships" r:id="rId6"/>
          </a:graphicData>
        </a:graphic>
      </p:graphicFrame>
      <p:pic>
        <p:nvPicPr>
          <p:cNvPr id="7" name="Audio 6">
            <a:hlinkClick r:id="" action="ppaction://media"/>
            <a:extLst>
              <a:ext uri="{FF2B5EF4-FFF2-40B4-BE49-F238E27FC236}">
                <a16:creationId xmlns:a16="http://schemas.microsoft.com/office/drawing/2014/main" id="{64DA5E03-9B25-4F7F-87E0-9B7743CC583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58331537"/>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AC297-F584-4021-8407-878B45D8CBA4}"/>
              </a:ext>
            </a:extLst>
          </p:cNvPr>
          <p:cNvSpPr>
            <a:spLocks noGrp="1"/>
          </p:cNvSpPr>
          <p:nvPr>
            <p:ph type="title"/>
          </p:nvPr>
        </p:nvSpPr>
        <p:spPr>
          <a:xfrm>
            <a:off x="685346" y="272616"/>
            <a:ext cx="7765322" cy="970450"/>
          </a:xfrm>
        </p:spPr>
        <p:txBody>
          <a:bodyPr/>
          <a:lstStyle/>
          <a:p>
            <a:r>
              <a:rPr lang="en-US" dirty="0"/>
              <a:t>Connect 4 Data</a:t>
            </a:r>
          </a:p>
        </p:txBody>
      </p:sp>
      <p:sp>
        <p:nvSpPr>
          <p:cNvPr id="3" name="Content Placeholder 2">
            <a:extLst>
              <a:ext uri="{FF2B5EF4-FFF2-40B4-BE49-F238E27FC236}">
                <a16:creationId xmlns:a16="http://schemas.microsoft.com/office/drawing/2014/main" id="{7CB1FF92-5707-4688-949E-EC780E536F11}"/>
              </a:ext>
            </a:extLst>
          </p:cNvPr>
          <p:cNvSpPr>
            <a:spLocks noGrp="1"/>
          </p:cNvSpPr>
          <p:nvPr>
            <p:ph idx="1"/>
          </p:nvPr>
        </p:nvSpPr>
        <p:spPr/>
        <p:txBody>
          <a:bodyPr/>
          <a:lstStyle/>
          <a:p>
            <a:endParaRPr lang="en-US" dirty="0"/>
          </a:p>
        </p:txBody>
      </p:sp>
      <p:graphicFrame>
        <p:nvGraphicFramePr>
          <p:cNvPr id="4" name="Table 4">
            <a:extLst>
              <a:ext uri="{FF2B5EF4-FFF2-40B4-BE49-F238E27FC236}">
                <a16:creationId xmlns:a16="http://schemas.microsoft.com/office/drawing/2014/main" id="{F5F6C72A-A818-43DE-AB8B-7B72E67E21AD}"/>
              </a:ext>
            </a:extLst>
          </p:cNvPr>
          <p:cNvGraphicFramePr>
            <a:graphicFrameLocks noGrp="1"/>
          </p:cNvGraphicFramePr>
          <p:nvPr>
            <p:extLst>
              <p:ext uri="{D42A27DB-BD31-4B8C-83A1-F6EECF244321}">
                <p14:modId xmlns:p14="http://schemas.microsoft.com/office/powerpoint/2010/main" val="3316448885"/>
              </p:ext>
            </p:extLst>
          </p:nvPr>
        </p:nvGraphicFramePr>
        <p:xfrm>
          <a:off x="147738" y="1432708"/>
          <a:ext cx="4491197" cy="5018369"/>
        </p:xfrm>
        <a:graphic>
          <a:graphicData uri="http://schemas.openxmlformats.org/drawingml/2006/table">
            <a:tbl>
              <a:tblPr firstRow="1" lastRow="1" bandRow="1">
                <a:tableStyleId>{5C22544A-7EE6-4342-B048-85BDC9FD1C3A}</a:tableStyleId>
              </a:tblPr>
              <a:tblGrid>
                <a:gridCol w="1083654">
                  <a:extLst>
                    <a:ext uri="{9D8B030D-6E8A-4147-A177-3AD203B41FA5}">
                      <a16:colId xmlns:a16="http://schemas.microsoft.com/office/drawing/2014/main" val="2111776953"/>
                    </a:ext>
                  </a:extLst>
                </a:gridCol>
                <a:gridCol w="1847409">
                  <a:extLst>
                    <a:ext uri="{9D8B030D-6E8A-4147-A177-3AD203B41FA5}">
                      <a16:colId xmlns:a16="http://schemas.microsoft.com/office/drawing/2014/main" val="985826083"/>
                    </a:ext>
                  </a:extLst>
                </a:gridCol>
                <a:gridCol w="1560134">
                  <a:extLst>
                    <a:ext uri="{9D8B030D-6E8A-4147-A177-3AD203B41FA5}">
                      <a16:colId xmlns:a16="http://schemas.microsoft.com/office/drawing/2014/main" val="2425929630"/>
                    </a:ext>
                  </a:extLst>
                </a:gridCol>
              </a:tblGrid>
              <a:tr h="405829">
                <a:tc gridSpan="3">
                  <a:txBody>
                    <a:bodyPr/>
                    <a:lstStyle/>
                    <a:p>
                      <a:pPr algn="ctr"/>
                      <a:r>
                        <a:rPr lang="en-US" dirty="0"/>
                        <a:t>Connect 4 (Minimax)</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84998070"/>
                  </a:ext>
                </a:extLst>
              </a:tr>
              <a:tr h="715562">
                <a:tc>
                  <a:txBody>
                    <a:bodyPr/>
                    <a:lstStyle/>
                    <a:p>
                      <a:pPr marL="0" algn="ctr" defTabSz="457200" rtl="0" eaLnBrk="1" latinLnBrk="0" hangingPunct="1"/>
                      <a:r>
                        <a:rPr lang="en-US" sz="1800" kern="1200" dirty="0">
                          <a:solidFill>
                            <a:schemeClr val="dk1"/>
                          </a:solidFill>
                          <a:latin typeface="+mn-lt"/>
                          <a:ea typeface="+mn-ea"/>
                          <a:cs typeface="+mn-cs"/>
                        </a:rPr>
                        <a:t>Moves</a:t>
                      </a:r>
                    </a:p>
                  </a:txBody>
                  <a:tcPr/>
                </a:tc>
                <a:tc>
                  <a:txBody>
                    <a:bodyPr/>
                    <a:lstStyle/>
                    <a:p>
                      <a:pPr marL="0" algn="ctr" defTabSz="457200" rtl="0" eaLnBrk="1" latinLnBrk="0" hangingPunct="1"/>
                      <a:r>
                        <a:rPr lang="en-US" sz="1800" kern="1200" dirty="0">
                          <a:solidFill>
                            <a:schemeClr val="dk1"/>
                          </a:solidFill>
                          <a:latin typeface="+mn-lt"/>
                          <a:ea typeface="+mn-ea"/>
                          <a:cs typeface="+mn-cs"/>
                        </a:rPr>
                        <a:t>Iterations</a:t>
                      </a:r>
                    </a:p>
                  </a:txBody>
                  <a:tcPr/>
                </a:tc>
                <a:tc>
                  <a:txBody>
                    <a:bodyPr/>
                    <a:lstStyle/>
                    <a:p>
                      <a:pPr marL="0" algn="ctr" defTabSz="457200" rtl="0" eaLnBrk="1" latinLnBrk="0" hangingPunct="1"/>
                      <a:r>
                        <a:rPr lang="en-US" sz="1800" kern="1200" dirty="0">
                          <a:solidFill>
                            <a:schemeClr val="dk1"/>
                          </a:solidFill>
                          <a:latin typeface="+mn-lt"/>
                          <a:ea typeface="+mn-ea"/>
                          <a:cs typeface="+mn-cs"/>
                        </a:rPr>
                        <a:t>Average Time</a:t>
                      </a:r>
                    </a:p>
                    <a:p>
                      <a:pPr marL="0" algn="ctr" defTabSz="457200" rtl="0" eaLnBrk="1" latinLnBrk="0" hangingPunct="1"/>
                      <a:r>
                        <a:rPr lang="en-US" sz="1800" kern="1200" dirty="0">
                          <a:solidFill>
                            <a:schemeClr val="dk1"/>
                          </a:solidFill>
                          <a:latin typeface="+mn-lt"/>
                          <a:ea typeface="+mn-ea"/>
                          <a:cs typeface="+mn-cs"/>
                        </a:rPr>
                        <a:t>(ms)</a:t>
                      </a:r>
                    </a:p>
                  </a:txBody>
                  <a:tcPr/>
                </a:tc>
                <a:extLst>
                  <a:ext uri="{0D108BD9-81ED-4DB2-BD59-A6C34878D82A}">
                    <a16:rowId xmlns:a16="http://schemas.microsoft.com/office/drawing/2014/main" val="664291562"/>
                  </a:ext>
                </a:extLst>
              </a:tr>
              <a:tr h="373094">
                <a:tc>
                  <a:txBody>
                    <a:bodyPr/>
                    <a:lstStyle/>
                    <a:p>
                      <a:pPr marL="0" algn="r" defTabSz="457200" rtl="0" eaLnBrk="1" latinLnBrk="0" hangingPunct="1"/>
                      <a:r>
                        <a:rPr lang="en-US" sz="1800" kern="1200" dirty="0">
                          <a:solidFill>
                            <a:schemeClr val="dk1"/>
                          </a:solidFill>
                          <a:latin typeface="+mn-lt"/>
                          <a:ea typeface="+mn-ea"/>
                          <a:cs typeface="+mn-cs"/>
                        </a:rPr>
                        <a:t>1</a:t>
                      </a:r>
                    </a:p>
                  </a:txBody>
                  <a:tcPr/>
                </a:tc>
                <a:tc>
                  <a:txBody>
                    <a:bodyPr/>
                    <a:lstStyle/>
                    <a:p>
                      <a:pPr marL="0" algn="ctr" defTabSz="457200" rtl="0" eaLnBrk="1" latinLnBrk="0" hangingPunct="1"/>
                      <a:r>
                        <a:rPr lang="en-US" sz="1800" kern="1200" dirty="0">
                          <a:solidFill>
                            <a:schemeClr val="dk1"/>
                          </a:solidFill>
                          <a:latin typeface="+mn-lt"/>
                          <a:ea typeface="+mn-ea"/>
                          <a:cs typeface="+mn-cs"/>
                        </a:rPr>
                        <a:t>137257</a:t>
                      </a:r>
                    </a:p>
                  </a:txBody>
                  <a:tcPr/>
                </a:tc>
                <a:tc>
                  <a:txBody>
                    <a:bodyPr/>
                    <a:lstStyle/>
                    <a:p>
                      <a:pPr marL="0" algn="ctr" defTabSz="457200" rtl="0" eaLnBrk="1" latinLnBrk="0" hangingPunct="1"/>
                      <a:r>
                        <a:rPr lang="en-US" sz="1800" kern="1200" dirty="0">
                          <a:solidFill>
                            <a:schemeClr val="dk1"/>
                          </a:solidFill>
                          <a:latin typeface="+mn-lt"/>
                          <a:ea typeface="+mn-ea"/>
                          <a:cs typeface="+mn-cs"/>
                        </a:rPr>
                        <a:t>981.15</a:t>
                      </a:r>
                    </a:p>
                  </a:txBody>
                  <a:tcPr/>
                </a:tc>
                <a:extLst>
                  <a:ext uri="{0D108BD9-81ED-4DB2-BD59-A6C34878D82A}">
                    <a16:rowId xmlns:a16="http://schemas.microsoft.com/office/drawing/2014/main" val="1907891118"/>
                  </a:ext>
                </a:extLst>
              </a:tr>
              <a:tr h="546466">
                <a:tc>
                  <a:txBody>
                    <a:bodyPr/>
                    <a:lstStyle/>
                    <a:p>
                      <a:pPr marL="0" algn="r" defTabSz="457200" rtl="0" eaLnBrk="1" latinLnBrk="0" hangingPunct="1"/>
                      <a:r>
                        <a:rPr lang="en-US" sz="1800" kern="1200" dirty="0">
                          <a:solidFill>
                            <a:schemeClr val="dk1"/>
                          </a:solidFill>
                          <a:latin typeface="+mn-lt"/>
                          <a:ea typeface="+mn-ea"/>
                          <a:cs typeface="+mn-cs"/>
                        </a:rPr>
                        <a:t>2</a:t>
                      </a:r>
                    </a:p>
                  </a:txBody>
                  <a:tcPr/>
                </a:tc>
                <a:tc>
                  <a:txBody>
                    <a:bodyPr/>
                    <a:lstStyle/>
                    <a:p>
                      <a:pPr marL="0" algn="ctr" defTabSz="457200" rtl="0" eaLnBrk="1" latinLnBrk="0" hangingPunct="1"/>
                      <a:r>
                        <a:rPr lang="en-US" sz="1800" kern="1200" dirty="0">
                          <a:solidFill>
                            <a:schemeClr val="dk1"/>
                          </a:solidFill>
                          <a:latin typeface="+mn-lt"/>
                          <a:ea typeface="+mn-ea"/>
                          <a:cs typeface="+mn-cs"/>
                        </a:rPr>
                        <a:t>137256</a:t>
                      </a:r>
                    </a:p>
                  </a:txBody>
                  <a:tcPr/>
                </a:tc>
                <a:tc>
                  <a:txBody>
                    <a:bodyPr/>
                    <a:lstStyle/>
                    <a:p>
                      <a:pPr marL="0" algn="ctr" defTabSz="457200" rtl="0" eaLnBrk="1" latinLnBrk="0" hangingPunct="1"/>
                      <a:r>
                        <a:rPr lang="en-US" sz="1800" kern="1200" dirty="0">
                          <a:solidFill>
                            <a:schemeClr val="dk1"/>
                          </a:solidFill>
                          <a:latin typeface="+mn-lt"/>
                          <a:ea typeface="+mn-ea"/>
                          <a:cs typeface="+mn-cs"/>
                        </a:rPr>
                        <a:t>869.09</a:t>
                      </a:r>
                    </a:p>
                  </a:txBody>
                  <a:tcPr/>
                </a:tc>
                <a:extLst>
                  <a:ext uri="{0D108BD9-81ED-4DB2-BD59-A6C34878D82A}">
                    <a16:rowId xmlns:a16="http://schemas.microsoft.com/office/drawing/2014/main" val="2136982091"/>
                  </a:ext>
                </a:extLst>
              </a:tr>
              <a:tr h="373094">
                <a:tc>
                  <a:txBody>
                    <a:bodyPr/>
                    <a:lstStyle/>
                    <a:p>
                      <a:pPr marL="0" algn="r" defTabSz="457200" rtl="0" eaLnBrk="1" latinLnBrk="0" hangingPunct="1"/>
                      <a:r>
                        <a:rPr lang="en-US" sz="1800" kern="1200" dirty="0">
                          <a:solidFill>
                            <a:schemeClr val="dk1"/>
                          </a:solidFill>
                          <a:latin typeface="+mn-lt"/>
                          <a:ea typeface="+mn-ea"/>
                          <a:cs typeface="+mn-cs"/>
                        </a:rPr>
                        <a:t>3</a:t>
                      </a:r>
                    </a:p>
                  </a:txBody>
                  <a:tcPr/>
                </a:tc>
                <a:tc>
                  <a:txBody>
                    <a:bodyPr/>
                    <a:lstStyle/>
                    <a:p>
                      <a:pPr marL="0" algn="ctr" defTabSz="457200" rtl="0" eaLnBrk="1" latinLnBrk="0" hangingPunct="1"/>
                      <a:r>
                        <a:rPr lang="en-US" sz="1800" kern="1200" dirty="0">
                          <a:solidFill>
                            <a:schemeClr val="dk1"/>
                          </a:solidFill>
                          <a:latin typeface="+mn-lt"/>
                          <a:ea typeface="+mn-ea"/>
                          <a:cs typeface="+mn-cs"/>
                        </a:rPr>
                        <a:t>135743</a:t>
                      </a:r>
                    </a:p>
                  </a:txBody>
                  <a:tcPr/>
                </a:tc>
                <a:tc>
                  <a:txBody>
                    <a:bodyPr/>
                    <a:lstStyle/>
                    <a:p>
                      <a:pPr marL="0" algn="ctr" defTabSz="457200" rtl="0" eaLnBrk="1" latinLnBrk="0" hangingPunct="1"/>
                      <a:r>
                        <a:rPr lang="en-US" sz="1800" kern="1200" dirty="0">
                          <a:solidFill>
                            <a:schemeClr val="dk1"/>
                          </a:solidFill>
                          <a:latin typeface="+mn-lt"/>
                          <a:ea typeface="+mn-ea"/>
                          <a:cs typeface="+mn-cs"/>
                        </a:rPr>
                        <a:t>853.90</a:t>
                      </a:r>
                    </a:p>
                  </a:txBody>
                  <a:tcPr/>
                </a:tc>
                <a:extLst>
                  <a:ext uri="{0D108BD9-81ED-4DB2-BD59-A6C34878D82A}">
                    <a16:rowId xmlns:a16="http://schemas.microsoft.com/office/drawing/2014/main" val="278352798"/>
                  </a:ext>
                </a:extLst>
              </a:tr>
              <a:tr h="373094">
                <a:tc>
                  <a:txBody>
                    <a:bodyPr/>
                    <a:lstStyle/>
                    <a:p>
                      <a:pPr marL="0" algn="r" defTabSz="457200" rtl="0" eaLnBrk="1" latinLnBrk="0" hangingPunct="1"/>
                      <a:r>
                        <a:rPr lang="en-US" sz="1800" kern="1200" dirty="0">
                          <a:solidFill>
                            <a:schemeClr val="dk1"/>
                          </a:solidFill>
                          <a:latin typeface="+mn-lt"/>
                          <a:ea typeface="+mn-ea"/>
                          <a:cs typeface="+mn-cs"/>
                        </a:rPr>
                        <a:t>4</a:t>
                      </a:r>
                    </a:p>
                  </a:txBody>
                  <a:tcPr/>
                </a:tc>
                <a:tc>
                  <a:txBody>
                    <a:bodyPr/>
                    <a:lstStyle/>
                    <a:p>
                      <a:pPr marL="0" algn="ctr" defTabSz="457200" rtl="0" eaLnBrk="1" latinLnBrk="0" hangingPunct="1"/>
                      <a:r>
                        <a:rPr lang="en-US" sz="1800" kern="1200" dirty="0">
                          <a:solidFill>
                            <a:schemeClr val="dk1"/>
                          </a:solidFill>
                          <a:latin typeface="+mn-lt"/>
                          <a:ea typeface="+mn-ea"/>
                          <a:cs typeface="+mn-cs"/>
                        </a:rPr>
                        <a:t>137218</a:t>
                      </a:r>
                    </a:p>
                  </a:txBody>
                  <a:tcPr/>
                </a:tc>
                <a:tc>
                  <a:txBody>
                    <a:bodyPr/>
                    <a:lstStyle/>
                    <a:p>
                      <a:pPr marL="0" algn="ctr" defTabSz="457200" rtl="0" eaLnBrk="1" latinLnBrk="0" hangingPunct="1"/>
                      <a:r>
                        <a:rPr lang="en-US" sz="1800" kern="1200" dirty="0">
                          <a:solidFill>
                            <a:schemeClr val="dk1"/>
                          </a:solidFill>
                          <a:latin typeface="+mn-lt"/>
                          <a:ea typeface="+mn-ea"/>
                          <a:cs typeface="+mn-cs"/>
                        </a:rPr>
                        <a:t>859.41</a:t>
                      </a:r>
                    </a:p>
                  </a:txBody>
                  <a:tcPr/>
                </a:tc>
                <a:extLst>
                  <a:ext uri="{0D108BD9-81ED-4DB2-BD59-A6C34878D82A}">
                    <a16:rowId xmlns:a16="http://schemas.microsoft.com/office/drawing/2014/main" val="348394591"/>
                  </a:ext>
                </a:extLst>
              </a:tr>
              <a:tr h="363742">
                <a:tc>
                  <a:txBody>
                    <a:bodyPr/>
                    <a:lstStyle/>
                    <a:p>
                      <a:pPr marL="0" algn="r" defTabSz="457200" rtl="0" eaLnBrk="1" latinLnBrk="0" hangingPunct="1"/>
                      <a:r>
                        <a:rPr lang="en-US" sz="1800" kern="1200" dirty="0">
                          <a:solidFill>
                            <a:schemeClr val="dk1"/>
                          </a:solidFill>
                          <a:latin typeface="+mn-lt"/>
                          <a:ea typeface="+mn-ea"/>
                          <a:cs typeface="+mn-cs"/>
                        </a:rPr>
                        <a:t>5</a:t>
                      </a:r>
                    </a:p>
                  </a:txBody>
                  <a:tcPr/>
                </a:tc>
                <a:tc>
                  <a:txBody>
                    <a:bodyPr/>
                    <a:lstStyle/>
                    <a:p>
                      <a:pPr marL="0" algn="ctr" defTabSz="457200" rtl="0" eaLnBrk="1" latinLnBrk="0" hangingPunct="1"/>
                      <a:r>
                        <a:rPr lang="en-US" sz="1800" kern="1200" dirty="0">
                          <a:solidFill>
                            <a:schemeClr val="dk1"/>
                          </a:solidFill>
                          <a:latin typeface="+mn-lt"/>
                          <a:ea typeface="+mn-ea"/>
                          <a:cs typeface="+mn-cs"/>
                        </a:rPr>
                        <a:t>135669</a:t>
                      </a:r>
                    </a:p>
                  </a:txBody>
                  <a:tcPr/>
                </a:tc>
                <a:tc>
                  <a:txBody>
                    <a:bodyPr/>
                    <a:lstStyle/>
                    <a:p>
                      <a:pPr marL="0" algn="ctr" defTabSz="457200" rtl="0" eaLnBrk="1" latinLnBrk="0" hangingPunct="1"/>
                      <a:r>
                        <a:rPr lang="en-US" sz="1800" kern="1200" dirty="0">
                          <a:solidFill>
                            <a:schemeClr val="dk1"/>
                          </a:solidFill>
                          <a:latin typeface="+mn-lt"/>
                          <a:ea typeface="+mn-ea"/>
                          <a:cs typeface="+mn-cs"/>
                        </a:rPr>
                        <a:t>896.13</a:t>
                      </a:r>
                    </a:p>
                  </a:txBody>
                  <a:tcPr/>
                </a:tc>
                <a:extLst>
                  <a:ext uri="{0D108BD9-81ED-4DB2-BD59-A6C34878D82A}">
                    <a16:rowId xmlns:a16="http://schemas.microsoft.com/office/drawing/2014/main" val="2651278705"/>
                  </a:ext>
                </a:extLst>
              </a:tr>
              <a:tr h="373094">
                <a:tc>
                  <a:txBody>
                    <a:bodyPr/>
                    <a:lstStyle/>
                    <a:p>
                      <a:pPr marL="0" algn="r" defTabSz="457200" rtl="0" eaLnBrk="1" latinLnBrk="0" hangingPunct="1"/>
                      <a:r>
                        <a:rPr lang="en-US" sz="1800" kern="1200" dirty="0">
                          <a:solidFill>
                            <a:schemeClr val="dk1"/>
                          </a:solidFill>
                          <a:latin typeface="+mn-lt"/>
                          <a:ea typeface="+mn-ea"/>
                          <a:cs typeface="+mn-cs"/>
                        </a:rPr>
                        <a:t>6</a:t>
                      </a:r>
                    </a:p>
                  </a:txBody>
                  <a:tcPr/>
                </a:tc>
                <a:tc>
                  <a:txBody>
                    <a:bodyPr/>
                    <a:lstStyle/>
                    <a:p>
                      <a:pPr marL="0" algn="ctr" defTabSz="457200" rtl="0" eaLnBrk="1" latinLnBrk="0" hangingPunct="1"/>
                      <a:r>
                        <a:rPr lang="en-US" sz="1800" kern="1200" dirty="0">
                          <a:solidFill>
                            <a:schemeClr val="dk1"/>
                          </a:solidFill>
                          <a:latin typeface="+mn-lt"/>
                          <a:ea typeface="+mn-ea"/>
                          <a:cs typeface="+mn-cs"/>
                        </a:rPr>
                        <a:t>134385</a:t>
                      </a:r>
                    </a:p>
                  </a:txBody>
                  <a:tcPr/>
                </a:tc>
                <a:tc>
                  <a:txBody>
                    <a:bodyPr/>
                    <a:lstStyle/>
                    <a:p>
                      <a:pPr marL="0" algn="ctr" defTabSz="457200" rtl="0" eaLnBrk="1" latinLnBrk="0" hangingPunct="1"/>
                      <a:r>
                        <a:rPr lang="en-US" sz="1800" kern="1200" dirty="0">
                          <a:solidFill>
                            <a:schemeClr val="dk1"/>
                          </a:solidFill>
                          <a:latin typeface="+mn-lt"/>
                          <a:ea typeface="+mn-ea"/>
                          <a:cs typeface="+mn-cs"/>
                        </a:rPr>
                        <a:t>848.86</a:t>
                      </a:r>
                    </a:p>
                  </a:txBody>
                  <a:tcPr/>
                </a:tc>
                <a:extLst>
                  <a:ext uri="{0D108BD9-81ED-4DB2-BD59-A6C34878D82A}">
                    <a16:rowId xmlns:a16="http://schemas.microsoft.com/office/drawing/2014/main" val="1736766851"/>
                  </a:ext>
                </a:extLst>
              </a:tr>
              <a:tr h="373094">
                <a:tc>
                  <a:txBody>
                    <a:bodyPr/>
                    <a:lstStyle/>
                    <a:p>
                      <a:pPr marL="0" algn="r" defTabSz="457200" rtl="0" eaLnBrk="1" latinLnBrk="0" hangingPunct="1"/>
                      <a:r>
                        <a:rPr lang="en-US" sz="1800" kern="1200" dirty="0">
                          <a:solidFill>
                            <a:schemeClr val="dk1"/>
                          </a:solidFill>
                          <a:latin typeface="+mn-lt"/>
                          <a:ea typeface="+mn-ea"/>
                          <a:cs typeface="+mn-cs"/>
                        </a:rPr>
                        <a:t>7</a:t>
                      </a:r>
                    </a:p>
                  </a:txBody>
                  <a:tcPr/>
                </a:tc>
                <a:tc>
                  <a:txBody>
                    <a:bodyPr/>
                    <a:lstStyle/>
                    <a:p>
                      <a:pPr marL="0" algn="ctr" defTabSz="457200" rtl="0" eaLnBrk="1" latinLnBrk="0" hangingPunct="1"/>
                      <a:r>
                        <a:rPr lang="en-US" sz="1800" kern="1200" dirty="0">
                          <a:solidFill>
                            <a:schemeClr val="dk1"/>
                          </a:solidFill>
                          <a:latin typeface="+mn-lt"/>
                          <a:ea typeface="+mn-ea"/>
                          <a:cs typeface="+mn-cs"/>
                        </a:rPr>
                        <a:t>130637</a:t>
                      </a:r>
                    </a:p>
                  </a:txBody>
                  <a:tcPr/>
                </a:tc>
                <a:tc>
                  <a:txBody>
                    <a:bodyPr/>
                    <a:lstStyle/>
                    <a:p>
                      <a:pPr marL="0" algn="ctr" defTabSz="457200" rtl="0" eaLnBrk="1" latinLnBrk="0" hangingPunct="1"/>
                      <a:r>
                        <a:rPr lang="en-US" sz="1800" kern="1200" dirty="0">
                          <a:solidFill>
                            <a:schemeClr val="dk1"/>
                          </a:solidFill>
                          <a:latin typeface="+mn-lt"/>
                          <a:ea typeface="+mn-ea"/>
                          <a:cs typeface="+mn-cs"/>
                        </a:rPr>
                        <a:t>851.21</a:t>
                      </a:r>
                    </a:p>
                  </a:txBody>
                  <a:tcPr/>
                </a:tc>
                <a:extLst>
                  <a:ext uri="{0D108BD9-81ED-4DB2-BD59-A6C34878D82A}">
                    <a16:rowId xmlns:a16="http://schemas.microsoft.com/office/drawing/2014/main" val="1965004852"/>
                  </a:ext>
                </a:extLst>
              </a:tr>
              <a:tr h="373094">
                <a:tc>
                  <a:txBody>
                    <a:bodyPr/>
                    <a:lstStyle/>
                    <a:p>
                      <a:pPr marL="0" algn="r" defTabSz="457200" rtl="0" eaLnBrk="1" latinLnBrk="0" hangingPunct="1"/>
                      <a:r>
                        <a:rPr lang="en-US" sz="1800" kern="1200" dirty="0">
                          <a:solidFill>
                            <a:schemeClr val="dk1"/>
                          </a:solidFill>
                          <a:latin typeface="+mn-lt"/>
                          <a:ea typeface="+mn-ea"/>
                          <a:cs typeface="+mn-cs"/>
                        </a:rPr>
                        <a:t>8</a:t>
                      </a:r>
                    </a:p>
                  </a:txBody>
                  <a:tcPr/>
                </a:tc>
                <a:tc>
                  <a:txBody>
                    <a:bodyPr/>
                    <a:lstStyle/>
                    <a:p>
                      <a:pPr marL="0" algn="ctr" defTabSz="457200" rtl="0" eaLnBrk="1" latinLnBrk="0" hangingPunct="1"/>
                      <a:r>
                        <a:rPr lang="en-US" sz="1800" kern="1200" dirty="0">
                          <a:solidFill>
                            <a:schemeClr val="dk1"/>
                          </a:solidFill>
                          <a:latin typeface="+mn-lt"/>
                          <a:ea typeface="+mn-ea"/>
                          <a:cs typeface="+mn-cs"/>
                        </a:rPr>
                        <a:t>131334</a:t>
                      </a:r>
                    </a:p>
                  </a:txBody>
                  <a:tcPr/>
                </a:tc>
                <a:tc>
                  <a:txBody>
                    <a:bodyPr/>
                    <a:lstStyle/>
                    <a:p>
                      <a:pPr marL="0" algn="ctr" defTabSz="457200" rtl="0" eaLnBrk="1" latinLnBrk="0" hangingPunct="1"/>
                      <a:r>
                        <a:rPr lang="en-US" sz="1800" kern="1200" dirty="0">
                          <a:solidFill>
                            <a:schemeClr val="dk1"/>
                          </a:solidFill>
                          <a:latin typeface="+mn-lt"/>
                          <a:ea typeface="+mn-ea"/>
                          <a:cs typeface="+mn-cs"/>
                        </a:rPr>
                        <a:t>851.87</a:t>
                      </a:r>
                    </a:p>
                  </a:txBody>
                  <a:tcPr/>
                </a:tc>
                <a:extLst>
                  <a:ext uri="{0D108BD9-81ED-4DB2-BD59-A6C34878D82A}">
                    <a16:rowId xmlns:a16="http://schemas.microsoft.com/office/drawing/2014/main" val="553889379"/>
                  </a:ext>
                </a:extLst>
              </a:tr>
              <a:tr h="373094">
                <a:tc>
                  <a:txBody>
                    <a:bodyPr/>
                    <a:lstStyle/>
                    <a:p>
                      <a:pPr marL="0" algn="r" defTabSz="457200" rtl="0" eaLnBrk="1" latinLnBrk="0" hangingPunct="1"/>
                      <a:r>
                        <a:rPr lang="en-US" sz="1800" kern="1200" dirty="0">
                          <a:solidFill>
                            <a:schemeClr val="dk1"/>
                          </a:solidFill>
                          <a:latin typeface="+mn-lt"/>
                          <a:ea typeface="+mn-ea"/>
                          <a:cs typeface="+mn-cs"/>
                        </a:rPr>
                        <a:t>9</a:t>
                      </a:r>
                    </a:p>
                  </a:txBody>
                  <a:tcPr/>
                </a:tc>
                <a:tc>
                  <a:txBody>
                    <a:bodyPr/>
                    <a:lstStyle/>
                    <a:p>
                      <a:pPr marL="0" algn="ctr" defTabSz="457200" rtl="0" eaLnBrk="1" latinLnBrk="0" hangingPunct="1"/>
                      <a:r>
                        <a:rPr lang="en-US" sz="1800" kern="1200" dirty="0">
                          <a:solidFill>
                            <a:schemeClr val="dk1"/>
                          </a:solidFill>
                          <a:latin typeface="+mn-lt"/>
                          <a:ea typeface="+mn-ea"/>
                          <a:cs typeface="+mn-cs"/>
                        </a:rPr>
                        <a:t>125387</a:t>
                      </a:r>
                    </a:p>
                  </a:txBody>
                  <a:tcPr/>
                </a:tc>
                <a:tc>
                  <a:txBody>
                    <a:bodyPr/>
                    <a:lstStyle/>
                    <a:p>
                      <a:pPr marL="0" algn="ctr" defTabSz="457200" rtl="0" eaLnBrk="1" latinLnBrk="0" hangingPunct="1"/>
                      <a:r>
                        <a:rPr lang="en-US" sz="1800" kern="1200" dirty="0">
                          <a:solidFill>
                            <a:schemeClr val="dk1"/>
                          </a:solidFill>
                          <a:latin typeface="+mn-lt"/>
                          <a:ea typeface="+mn-ea"/>
                          <a:cs typeface="+mn-cs"/>
                        </a:rPr>
                        <a:t>840.05</a:t>
                      </a:r>
                    </a:p>
                  </a:txBody>
                  <a:tcPr/>
                </a:tc>
                <a:extLst>
                  <a:ext uri="{0D108BD9-81ED-4DB2-BD59-A6C34878D82A}">
                    <a16:rowId xmlns:a16="http://schemas.microsoft.com/office/drawing/2014/main" val="3972969693"/>
                  </a:ext>
                </a:extLst>
              </a:tr>
              <a:tr h="373094">
                <a:tc>
                  <a:txBody>
                    <a:bodyPr/>
                    <a:lstStyle/>
                    <a:p>
                      <a:pPr marL="0" algn="l" defTabSz="457200" rtl="0" eaLnBrk="1" latinLnBrk="0" hangingPunct="1"/>
                      <a:r>
                        <a:rPr lang="en-US" sz="1800" kern="1200" dirty="0">
                          <a:solidFill>
                            <a:schemeClr val="tx1"/>
                          </a:solidFill>
                          <a:latin typeface="+mn-lt"/>
                          <a:ea typeface="+mn-ea"/>
                          <a:cs typeface="+mn-cs"/>
                        </a:rPr>
                        <a:t>Averages</a:t>
                      </a:r>
                    </a:p>
                  </a:txBody>
                  <a:tcPr/>
                </a:tc>
                <a:tc>
                  <a:txBody>
                    <a:bodyPr/>
                    <a:lstStyle/>
                    <a:p>
                      <a:pPr marL="0" algn="ctr" defTabSz="457200" rtl="0" eaLnBrk="1" latinLnBrk="0" hangingPunct="1"/>
                      <a:r>
                        <a:rPr lang="en-US" sz="1800" kern="1200" dirty="0">
                          <a:solidFill>
                            <a:schemeClr val="tx1"/>
                          </a:solidFill>
                          <a:latin typeface="+mn-lt"/>
                          <a:ea typeface="+mn-ea"/>
                          <a:cs typeface="+mn-cs"/>
                        </a:rPr>
                        <a:t>133876.20</a:t>
                      </a:r>
                    </a:p>
                  </a:txBody>
                  <a:tcPr/>
                </a:tc>
                <a:tc>
                  <a:txBody>
                    <a:bodyPr/>
                    <a:lstStyle/>
                    <a:p>
                      <a:pPr marL="0" algn="ctr" defTabSz="457200" rtl="0" eaLnBrk="1" latinLnBrk="0" hangingPunct="1"/>
                      <a:r>
                        <a:rPr lang="en-US" sz="1800" kern="1200" dirty="0">
                          <a:solidFill>
                            <a:schemeClr val="tx1"/>
                          </a:solidFill>
                          <a:latin typeface="+mn-lt"/>
                          <a:ea typeface="+mn-ea"/>
                          <a:cs typeface="+mn-cs"/>
                        </a:rPr>
                        <a:t>872.41</a:t>
                      </a:r>
                    </a:p>
                  </a:txBody>
                  <a:tcPr/>
                </a:tc>
                <a:extLst>
                  <a:ext uri="{0D108BD9-81ED-4DB2-BD59-A6C34878D82A}">
                    <a16:rowId xmlns:a16="http://schemas.microsoft.com/office/drawing/2014/main" val="846290579"/>
                  </a:ext>
                </a:extLst>
              </a:tr>
            </a:tbl>
          </a:graphicData>
        </a:graphic>
      </p:graphicFrame>
      <p:graphicFrame>
        <p:nvGraphicFramePr>
          <p:cNvPr id="5" name="Table 4">
            <a:extLst>
              <a:ext uri="{FF2B5EF4-FFF2-40B4-BE49-F238E27FC236}">
                <a16:creationId xmlns:a16="http://schemas.microsoft.com/office/drawing/2014/main" id="{8734E88E-B036-491C-BE2E-426ECF3D7753}"/>
              </a:ext>
            </a:extLst>
          </p:cNvPr>
          <p:cNvGraphicFramePr>
            <a:graphicFrameLocks noGrp="1"/>
          </p:cNvGraphicFramePr>
          <p:nvPr>
            <p:extLst>
              <p:ext uri="{D42A27DB-BD31-4B8C-83A1-F6EECF244321}">
                <p14:modId xmlns:p14="http://schemas.microsoft.com/office/powerpoint/2010/main" val="2111268469"/>
              </p:ext>
            </p:extLst>
          </p:nvPr>
        </p:nvGraphicFramePr>
        <p:xfrm>
          <a:off x="4706937" y="1432707"/>
          <a:ext cx="4320509" cy="5016352"/>
        </p:xfrm>
        <a:graphic>
          <a:graphicData uri="http://schemas.openxmlformats.org/drawingml/2006/table">
            <a:tbl>
              <a:tblPr firstRow="1" lastRow="1" bandRow="1">
                <a:tableStyleId>{5C22544A-7EE6-4342-B048-85BDC9FD1C3A}</a:tableStyleId>
              </a:tblPr>
              <a:tblGrid>
                <a:gridCol w="1023303">
                  <a:extLst>
                    <a:ext uri="{9D8B030D-6E8A-4147-A177-3AD203B41FA5}">
                      <a16:colId xmlns:a16="http://schemas.microsoft.com/office/drawing/2014/main" val="2111776953"/>
                    </a:ext>
                  </a:extLst>
                </a:gridCol>
                <a:gridCol w="1536192">
                  <a:extLst>
                    <a:ext uri="{9D8B030D-6E8A-4147-A177-3AD203B41FA5}">
                      <a16:colId xmlns:a16="http://schemas.microsoft.com/office/drawing/2014/main" val="985826083"/>
                    </a:ext>
                  </a:extLst>
                </a:gridCol>
                <a:gridCol w="1761014">
                  <a:extLst>
                    <a:ext uri="{9D8B030D-6E8A-4147-A177-3AD203B41FA5}">
                      <a16:colId xmlns:a16="http://schemas.microsoft.com/office/drawing/2014/main" val="2425929630"/>
                    </a:ext>
                  </a:extLst>
                </a:gridCol>
              </a:tblGrid>
              <a:tr h="407523">
                <a:tc gridSpan="3">
                  <a:txBody>
                    <a:bodyPr/>
                    <a:lstStyle/>
                    <a:p>
                      <a:pPr algn="ctr"/>
                      <a:r>
                        <a:rPr lang="en-US" dirty="0"/>
                        <a:t>Connect 4 (Alpha-Beta)</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84998070"/>
                  </a:ext>
                </a:extLst>
              </a:tr>
              <a:tr h="695706">
                <a:tc>
                  <a:txBody>
                    <a:bodyPr/>
                    <a:lstStyle/>
                    <a:p>
                      <a:pPr algn="ctr"/>
                      <a:r>
                        <a:rPr lang="en-US" dirty="0"/>
                        <a:t>Moves </a:t>
                      </a:r>
                    </a:p>
                  </a:txBody>
                  <a:tcPr/>
                </a:tc>
                <a:tc>
                  <a:txBody>
                    <a:bodyPr/>
                    <a:lstStyle/>
                    <a:p>
                      <a:pPr algn="ctr"/>
                      <a:r>
                        <a:rPr lang="en-US" dirty="0"/>
                        <a:t>Iterations</a:t>
                      </a:r>
                    </a:p>
                  </a:txBody>
                  <a:tcPr/>
                </a:tc>
                <a:tc>
                  <a:txBody>
                    <a:bodyPr/>
                    <a:lstStyle/>
                    <a:p>
                      <a:pPr algn="ctr"/>
                      <a:r>
                        <a:rPr lang="en-US" dirty="0"/>
                        <a:t>Average Time</a:t>
                      </a:r>
                    </a:p>
                    <a:p>
                      <a:pPr algn="ctr"/>
                      <a:r>
                        <a:rPr lang="en-US" dirty="0"/>
                        <a:t>(ms)</a:t>
                      </a:r>
                    </a:p>
                  </a:txBody>
                  <a:tcPr/>
                </a:tc>
                <a:extLst>
                  <a:ext uri="{0D108BD9-81ED-4DB2-BD59-A6C34878D82A}">
                    <a16:rowId xmlns:a16="http://schemas.microsoft.com/office/drawing/2014/main" val="664291562"/>
                  </a:ext>
                </a:extLst>
              </a:tr>
              <a:tr h="374652">
                <a:tc>
                  <a:txBody>
                    <a:bodyPr/>
                    <a:lstStyle/>
                    <a:p>
                      <a:pPr algn="r"/>
                      <a:r>
                        <a:rPr lang="en-US" dirty="0"/>
                        <a:t>1</a:t>
                      </a:r>
                    </a:p>
                  </a:txBody>
                  <a:tcPr/>
                </a:tc>
                <a:tc>
                  <a:txBody>
                    <a:bodyPr/>
                    <a:lstStyle/>
                    <a:p>
                      <a:pPr algn="ctr"/>
                      <a:r>
                        <a:rPr lang="en-US" dirty="0"/>
                        <a:t>9007</a:t>
                      </a:r>
                    </a:p>
                  </a:txBody>
                  <a:tcPr/>
                </a:tc>
                <a:tc>
                  <a:txBody>
                    <a:bodyPr/>
                    <a:lstStyle/>
                    <a:p>
                      <a:pPr algn="ctr"/>
                      <a:r>
                        <a:rPr lang="en-US" dirty="0"/>
                        <a:t>150.18</a:t>
                      </a:r>
                    </a:p>
                  </a:txBody>
                  <a:tcPr/>
                </a:tc>
                <a:extLst>
                  <a:ext uri="{0D108BD9-81ED-4DB2-BD59-A6C34878D82A}">
                    <a16:rowId xmlns:a16="http://schemas.microsoft.com/office/drawing/2014/main" val="1907891118"/>
                  </a:ext>
                </a:extLst>
              </a:tr>
              <a:tr h="548749">
                <a:tc>
                  <a:txBody>
                    <a:bodyPr/>
                    <a:lstStyle/>
                    <a:p>
                      <a:pPr algn="r"/>
                      <a:r>
                        <a:rPr lang="en-US" dirty="0"/>
                        <a:t>2</a:t>
                      </a:r>
                    </a:p>
                  </a:txBody>
                  <a:tcPr/>
                </a:tc>
                <a:tc>
                  <a:txBody>
                    <a:bodyPr/>
                    <a:lstStyle/>
                    <a:p>
                      <a:pPr algn="ctr"/>
                      <a:r>
                        <a:rPr lang="en-US" dirty="0"/>
                        <a:t>12769</a:t>
                      </a:r>
                    </a:p>
                  </a:txBody>
                  <a:tcPr/>
                </a:tc>
                <a:tc>
                  <a:txBody>
                    <a:bodyPr/>
                    <a:lstStyle/>
                    <a:p>
                      <a:pPr algn="ctr"/>
                      <a:r>
                        <a:rPr lang="en-US" dirty="0"/>
                        <a:t>99.24</a:t>
                      </a:r>
                    </a:p>
                  </a:txBody>
                  <a:tcPr/>
                </a:tc>
                <a:extLst>
                  <a:ext uri="{0D108BD9-81ED-4DB2-BD59-A6C34878D82A}">
                    <a16:rowId xmlns:a16="http://schemas.microsoft.com/office/drawing/2014/main" val="2136982091"/>
                  </a:ext>
                </a:extLst>
              </a:tr>
              <a:tr h="374652">
                <a:tc>
                  <a:txBody>
                    <a:bodyPr/>
                    <a:lstStyle/>
                    <a:p>
                      <a:pPr algn="r"/>
                      <a:r>
                        <a:rPr lang="en-US" dirty="0"/>
                        <a:t>3</a:t>
                      </a:r>
                    </a:p>
                  </a:txBody>
                  <a:tcPr/>
                </a:tc>
                <a:tc>
                  <a:txBody>
                    <a:bodyPr/>
                    <a:lstStyle/>
                    <a:p>
                      <a:pPr algn="ctr"/>
                      <a:r>
                        <a:rPr lang="en-US" dirty="0"/>
                        <a:t>7628</a:t>
                      </a:r>
                    </a:p>
                  </a:txBody>
                  <a:tcPr/>
                </a:tc>
                <a:tc>
                  <a:txBody>
                    <a:bodyPr/>
                    <a:lstStyle/>
                    <a:p>
                      <a:pPr algn="ctr"/>
                      <a:r>
                        <a:rPr lang="en-US" dirty="0"/>
                        <a:t>57.44</a:t>
                      </a:r>
                    </a:p>
                  </a:txBody>
                  <a:tcPr/>
                </a:tc>
                <a:extLst>
                  <a:ext uri="{0D108BD9-81ED-4DB2-BD59-A6C34878D82A}">
                    <a16:rowId xmlns:a16="http://schemas.microsoft.com/office/drawing/2014/main" val="278352798"/>
                  </a:ext>
                </a:extLst>
              </a:tr>
              <a:tr h="374652">
                <a:tc>
                  <a:txBody>
                    <a:bodyPr/>
                    <a:lstStyle/>
                    <a:p>
                      <a:pPr algn="r"/>
                      <a:r>
                        <a:rPr lang="en-US" dirty="0"/>
                        <a:t>4</a:t>
                      </a:r>
                    </a:p>
                  </a:txBody>
                  <a:tcPr/>
                </a:tc>
                <a:tc>
                  <a:txBody>
                    <a:bodyPr/>
                    <a:lstStyle/>
                    <a:p>
                      <a:pPr algn="ctr"/>
                      <a:r>
                        <a:rPr lang="en-US" dirty="0"/>
                        <a:t>9415</a:t>
                      </a:r>
                    </a:p>
                  </a:txBody>
                  <a:tcPr/>
                </a:tc>
                <a:tc>
                  <a:txBody>
                    <a:bodyPr/>
                    <a:lstStyle/>
                    <a:p>
                      <a:pPr algn="ctr"/>
                      <a:r>
                        <a:rPr lang="en-US" dirty="0"/>
                        <a:t>54.16</a:t>
                      </a:r>
                    </a:p>
                  </a:txBody>
                  <a:tcPr/>
                </a:tc>
                <a:extLst>
                  <a:ext uri="{0D108BD9-81ED-4DB2-BD59-A6C34878D82A}">
                    <a16:rowId xmlns:a16="http://schemas.microsoft.com/office/drawing/2014/main" val="348394591"/>
                  </a:ext>
                </a:extLst>
              </a:tr>
              <a:tr h="367158">
                <a:tc>
                  <a:txBody>
                    <a:bodyPr/>
                    <a:lstStyle/>
                    <a:p>
                      <a:pPr algn="r"/>
                      <a:r>
                        <a:rPr lang="en-US" dirty="0"/>
                        <a:t>5</a:t>
                      </a:r>
                    </a:p>
                  </a:txBody>
                  <a:tcPr/>
                </a:tc>
                <a:tc>
                  <a:txBody>
                    <a:bodyPr/>
                    <a:lstStyle/>
                    <a:p>
                      <a:pPr algn="ctr"/>
                      <a:r>
                        <a:rPr lang="en-US" dirty="0"/>
                        <a:t>9065</a:t>
                      </a:r>
                    </a:p>
                  </a:txBody>
                  <a:tcPr/>
                </a:tc>
                <a:tc>
                  <a:txBody>
                    <a:bodyPr/>
                    <a:lstStyle/>
                    <a:p>
                      <a:pPr algn="ctr"/>
                      <a:r>
                        <a:rPr lang="en-US" dirty="0"/>
                        <a:t>75.85</a:t>
                      </a:r>
                    </a:p>
                  </a:txBody>
                  <a:tcPr/>
                </a:tc>
                <a:extLst>
                  <a:ext uri="{0D108BD9-81ED-4DB2-BD59-A6C34878D82A}">
                    <a16:rowId xmlns:a16="http://schemas.microsoft.com/office/drawing/2014/main" val="2651278705"/>
                  </a:ext>
                </a:extLst>
              </a:tr>
              <a:tr h="374652">
                <a:tc>
                  <a:txBody>
                    <a:bodyPr/>
                    <a:lstStyle/>
                    <a:p>
                      <a:pPr algn="r"/>
                      <a:r>
                        <a:rPr lang="en-US" dirty="0"/>
                        <a:t>6</a:t>
                      </a:r>
                    </a:p>
                  </a:txBody>
                  <a:tcPr/>
                </a:tc>
                <a:tc>
                  <a:txBody>
                    <a:bodyPr/>
                    <a:lstStyle/>
                    <a:p>
                      <a:pPr algn="ctr"/>
                      <a:r>
                        <a:rPr lang="en-US" dirty="0"/>
                        <a:t>7585</a:t>
                      </a:r>
                    </a:p>
                  </a:txBody>
                  <a:tcPr/>
                </a:tc>
                <a:tc>
                  <a:txBody>
                    <a:bodyPr/>
                    <a:lstStyle/>
                    <a:p>
                      <a:pPr algn="ctr"/>
                      <a:r>
                        <a:rPr lang="en-US" dirty="0"/>
                        <a:t>43.80</a:t>
                      </a:r>
                    </a:p>
                  </a:txBody>
                  <a:tcPr/>
                </a:tc>
                <a:extLst>
                  <a:ext uri="{0D108BD9-81ED-4DB2-BD59-A6C34878D82A}">
                    <a16:rowId xmlns:a16="http://schemas.microsoft.com/office/drawing/2014/main" val="1736766851"/>
                  </a:ext>
                </a:extLst>
              </a:tr>
              <a:tr h="374652">
                <a:tc>
                  <a:txBody>
                    <a:bodyPr/>
                    <a:lstStyle/>
                    <a:p>
                      <a:pPr algn="r"/>
                      <a:r>
                        <a:rPr lang="en-US" dirty="0"/>
                        <a:t>7</a:t>
                      </a:r>
                    </a:p>
                  </a:txBody>
                  <a:tcPr/>
                </a:tc>
                <a:tc>
                  <a:txBody>
                    <a:bodyPr/>
                    <a:lstStyle/>
                    <a:p>
                      <a:pPr algn="ctr"/>
                      <a:r>
                        <a:rPr lang="en-US" dirty="0"/>
                        <a:t>8542</a:t>
                      </a:r>
                    </a:p>
                  </a:txBody>
                  <a:tcPr/>
                </a:tc>
                <a:tc>
                  <a:txBody>
                    <a:bodyPr/>
                    <a:lstStyle/>
                    <a:p>
                      <a:pPr algn="ctr"/>
                      <a:r>
                        <a:rPr lang="en-US" dirty="0"/>
                        <a:t>48.43</a:t>
                      </a:r>
                    </a:p>
                  </a:txBody>
                  <a:tcPr/>
                </a:tc>
                <a:extLst>
                  <a:ext uri="{0D108BD9-81ED-4DB2-BD59-A6C34878D82A}">
                    <a16:rowId xmlns:a16="http://schemas.microsoft.com/office/drawing/2014/main" val="1965004852"/>
                  </a:ext>
                </a:extLst>
              </a:tr>
              <a:tr h="374652">
                <a:tc>
                  <a:txBody>
                    <a:bodyPr/>
                    <a:lstStyle/>
                    <a:p>
                      <a:pPr algn="r"/>
                      <a:r>
                        <a:rPr lang="en-US" dirty="0"/>
                        <a:t>8</a:t>
                      </a:r>
                    </a:p>
                  </a:txBody>
                  <a:tcPr/>
                </a:tc>
                <a:tc>
                  <a:txBody>
                    <a:bodyPr/>
                    <a:lstStyle/>
                    <a:p>
                      <a:pPr algn="ctr"/>
                      <a:r>
                        <a:rPr lang="en-US" dirty="0"/>
                        <a:t>8246</a:t>
                      </a:r>
                    </a:p>
                  </a:txBody>
                  <a:tcPr/>
                </a:tc>
                <a:tc>
                  <a:txBody>
                    <a:bodyPr/>
                    <a:lstStyle/>
                    <a:p>
                      <a:pPr algn="ctr"/>
                      <a:r>
                        <a:rPr lang="en-US" dirty="0"/>
                        <a:t>48.70</a:t>
                      </a:r>
                    </a:p>
                  </a:txBody>
                  <a:tcPr/>
                </a:tc>
                <a:extLst>
                  <a:ext uri="{0D108BD9-81ED-4DB2-BD59-A6C34878D82A}">
                    <a16:rowId xmlns:a16="http://schemas.microsoft.com/office/drawing/2014/main" val="553889379"/>
                  </a:ext>
                </a:extLst>
              </a:tr>
              <a:tr h="374652">
                <a:tc>
                  <a:txBody>
                    <a:bodyPr/>
                    <a:lstStyle/>
                    <a:p>
                      <a:pPr algn="r"/>
                      <a:r>
                        <a:rPr lang="en-US" dirty="0"/>
                        <a:t>9</a:t>
                      </a:r>
                    </a:p>
                  </a:txBody>
                  <a:tcPr/>
                </a:tc>
                <a:tc>
                  <a:txBody>
                    <a:bodyPr/>
                    <a:lstStyle/>
                    <a:p>
                      <a:pPr algn="ctr"/>
                      <a:r>
                        <a:rPr lang="en-US" dirty="0"/>
                        <a:t>9214</a:t>
                      </a:r>
                    </a:p>
                  </a:txBody>
                  <a:tcPr/>
                </a:tc>
                <a:tc>
                  <a:txBody>
                    <a:bodyPr/>
                    <a:lstStyle/>
                    <a:p>
                      <a:pPr algn="ctr"/>
                      <a:r>
                        <a:rPr lang="en-US" dirty="0"/>
                        <a:t>54.55</a:t>
                      </a:r>
                    </a:p>
                  </a:txBody>
                  <a:tcPr/>
                </a:tc>
                <a:extLst>
                  <a:ext uri="{0D108BD9-81ED-4DB2-BD59-A6C34878D82A}">
                    <a16:rowId xmlns:a16="http://schemas.microsoft.com/office/drawing/2014/main" val="3972969693"/>
                  </a:ext>
                </a:extLst>
              </a:tr>
              <a:tr h="374652">
                <a:tc>
                  <a:txBody>
                    <a:bodyPr/>
                    <a:lstStyle/>
                    <a:p>
                      <a:r>
                        <a:rPr lang="en-US" dirty="0"/>
                        <a:t>Average</a:t>
                      </a:r>
                    </a:p>
                  </a:txBody>
                  <a:tcPr/>
                </a:tc>
                <a:tc>
                  <a:txBody>
                    <a:bodyPr/>
                    <a:lstStyle/>
                    <a:p>
                      <a:pPr algn="ctr"/>
                      <a:r>
                        <a:rPr lang="en-US" dirty="0"/>
                        <a:t>9052.33</a:t>
                      </a:r>
                    </a:p>
                  </a:txBody>
                  <a:tcPr/>
                </a:tc>
                <a:tc>
                  <a:txBody>
                    <a:bodyPr/>
                    <a:lstStyle/>
                    <a:p>
                      <a:pPr algn="ctr"/>
                      <a:r>
                        <a:rPr lang="en-US" dirty="0"/>
                        <a:t>70.26</a:t>
                      </a:r>
                    </a:p>
                  </a:txBody>
                  <a:tcPr/>
                </a:tc>
                <a:extLst>
                  <a:ext uri="{0D108BD9-81ED-4DB2-BD59-A6C34878D82A}">
                    <a16:rowId xmlns:a16="http://schemas.microsoft.com/office/drawing/2014/main" val="3835632713"/>
                  </a:ext>
                </a:extLst>
              </a:tr>
            </a:tbl>
          </a:graphicData>
        </a:graphic>
      </p:graphicFrame>
      <p:pic>
        <p:nvPicPr>
          <p:cNvPr id="9" name="Audio 8">
            <a:hlinkClick r:id="" action="ppaction://media"/>
            <a:extLst>
              <a:ext uri="{FF2B5EF4-FFF2-40B4-BE49-F238E27FC236}">
                <a16:creationId xmlns:a16="http://schemas.microsoft.com/office/drawing/2014/main" id="{F424025F-5ADC-4700-A36E-79D0A464ED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44597137"/>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6" y="124375"/>
            <a:ext cx="7765322" cy="970450"/>
          </a:xfrm>
        </p:spPr>
        <p:txBody>
          <a:bodyPr/>
          <a:lstStyle/>
          <a:p>
            <a:r>
              <a:rPr lang="en-US" dirty="0"/>
              <a:t>Demonstration</a:t>
            </a:r>
          </a:p>
        </p:txBody>
      </p:sp>
      <p:pic>
        <p:nvPicPr>
          <p:cNvPr id="5" name="Content Placeholder 4">
            <a:extLst>
              <a:ext uri="{FF2B5EF4-FFF2-40B4-BE49-F238E27FC236}">
                <a16:creationId xmlns:a16="http://schemas.microsoft.com/office/drawing/2014/main" id="{F59E1A64-9D5E-4D20-8C2B-CE3E8CD41C3E}"/>
              </a:ext>
            </a:extLst>
          </p:cNvPr>
          <p:cNvPicPr>
            <a:picLocks noGrp="1" noChangeAspect="1"/>
          </p:cNvPicPr>
          <p:nvPr>
            <p:ph idx="1"/>
          </p:nvPr>
        </p:nvPicPr>
        <p:blipFill>
          <a:blip r:embed="rId5" cstate="email">
            <a:extLst>
              <a:ext uri="{28A0092B-C50C-407E-A947-70E740481C1C}">
                <a14:useLocalDpi xmlns:a14="http://schemas.microsoft.com/office/drawing/2010/main" val="0"/>
              </a:ext>
            </a:extLst>
          </a:blip>
          <a:stretch>
            <a:fillRect/>
          </a:stretch>
        </p:blipFill>
        <p:spPr>
          <a:xfrm>
            <a:off x="665682" y="2154516"/>
            <a:ext cx="3693807" cy="4041957"/>
          </a:xfrm>
        </p:spPr>
      </p:pic>
      <p:sp>
        <p:nvSpPr>
          <p:cNvPr id="12" name="Rectangle 11">
            <a:extLst>
              <a:ext uri="{FF2B5EF4-FFF2-40B4-BE49-F238E27FC236}">
                <a16:creationId xmlns:a16="http://schemas.microsoft.com/office/drawing/2014/main" id="{5D48FBA8-BA5C-4452-A11F-E0AA280941F0}"/>
              </a:ext>
            </a:extLst>
          </p:cNvPr>
          <p:cNvSpPr/>
          <p:nvPr/>
        </p:nvSpPr>
        <p:spPr>
          <a:xfrm>
            <a:off x="1658240" y="861943"/>
            <a:ext cx="5440657"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bodyPr>
          <a:lstStyle/>
          <a:p>
            <a:pPr algn="ctr"/>
            <a:r>
              <a:rPr lang="en-US" sz="5400" b="1" spc="50" dirty="0">
                <a:ln w="0"/>
                <a:solidFill>
                  <a:schemeClr val="tx1"/>
                </a:solidFill>
                <a:effectLst>
                  <a:innerShdw blurRad="63500" dist="50800" dir="13500000">
                    <a:srgbClr val="000000">
                      <a:alpha val="50000"/>
                    </a:srgbClr>
                  </a:innerShdw>
                </a:effectLst>
                <a:hlinkClick r:id="rId6"/>
              </a:rPr>
              <a:t>dextermiller.com</a:t>
            </a:r>
            <a:endParaRPr lang="en-US" sz="5400" b="1" cap="none" spc="50" dirty="0">
              <a:ln w="0"/>
              <a:solidFill>
                <a:schemeClr val="tx1"/>
              </a:solidFill>
              <a:effectLst>
                <a:innerShdw blurRad="63500" dist="50800" dir="13500000">
                  <a:srgbClr val="000000">
                    <a:alpha val="50000"/>
                  </a:srgbClr>
                </a:innerShdw>
              </a:effectLst>
            </a:endParaRPr>
          </a:p>
        </p:txBody>
      </p:sp>
      <p:pic>
        <p:nvPicPr>
          <p:cNvPr id="7" name="Picture 6">
            <a:extLst>
              <a:ext uri="{FF2B5EF4-FFF2-40B4-BE49-F238E27FC236}">
                <a16:creationId xmlns:a16="http://schemas.microsoft.com/office/drawing/2014/main" id="{242C7710-7FE0-4539-BBE2-63322AC16B5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026268" y="2154516"/>
            <a:ext cx="3452050" cy="4041957"/>
          </a:xfrm>
          <a:prstGeom prst="rect">
            <a:avLst/>
          </a:prstGeom>
        </p:spPr>
      </p:pic>
      <p:pic>
        <p:nvPicPr>
          <p:cNvPr id="3" name="Audio 2">
            <a:hlinkClick r:id="" action="ppaction://media"/>
            <a:extLst>
              <a:ext uri="{FF2B5EF4-FFF2-40B4-BE49-F238E27FC236}">
                <a16:creationId xmlns:a16="http://schemas.microsoft.com/office/drawing/2014/main" id="{61D7BF4B-D5D8-4108-972A-423AAF1C69E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68445757"/>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CA795-8B10-493E-82DB-6179E4DC587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5B7175B-B337-49CB-952A-194EACC2F54F}"/>
              </a:ext>
            </a:extLst>
          </p:cNvPr>
          <p:cNvSpPr>
            <a:spLocks noGrp="1"/>
          </p:cNvSpPr>
          <p:nvPr>
            <p:ph idx="1"/>
          </p:nvPr>
        </p:nvSpPr>
        <p:spPr/>
        <p:txBody>
          <a:bodyPr/>
          <a:lstStyle/>
          <a:p>
            <a:r>
              <a:rPr lang="en-US" dirty="0"/>
              <a:t>Challenges</a:t>
            </a:r>
          </a:p>
          <a:p>
            <a:pPr lvl="1"/>
            <a:r>
              <a:rPr lang="en-US" dirty="0"/>
              <a:t>Thinking recursively</a:t>
            </a:r>
          </a:p>
          <a:p>
            <a:r>
              <a:rPr lang="en-US" dirty="0"/>
              <a:t>Mitigation/solution</a:t>
            </a:r>
          </a:p>
          <a:p>
            <a:pPr lvl="1"/>
            <a:r>
              <a:rPr lang="en-US" dirty="0"/>
              <a:t>Research</a:t>
            </a:r>
          </a:p>
          <a:p>
            <a:r>
              <a:rPr lang="en-US" dirty="0"/>
              <a:t>Future? </a:t>
            </a:r>
          </a:p>
          <a:p>
            <a:pPr lvl="1"/>
            <a:r>
              <a:rPr lang="en-US" dirty="0"/>
              <a:t>Difficulty</a:t>
            </a:r>
          </a:p>
          <a:p>
            <a:pPr lvl="1"/>
            <a:r>
              <a:rPr lang="en-US" dirty="0"/>
              <a:t>More Games!</a:t>
            </a:r>
          </a:p>
        </p:txBody>
      </p:sp>
      <p:pic>
        <p:nvPicPr>
          <p:cNvPr id="4" name="Audio 3">
            <a:hlinkClick r:id="" action="ppaction://media"/>
            <a:extLst>
              <a:ext uri="{FF2B5EF4-FFF2-40B4-BE49-F238E27FC236}">
                <a16:creationId xmlns:a16="http://schemas.microsoft.com/office/drawing/2014/main" id="{942003A4-CC3E-4B77-BC71-7A54B2AB94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80377413"/>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Citations</a:t>
            </a:r>
          </a:p>
        </p:txBody>
      </p:sp>
      <p:sp>
        <p:nvSpPr>
          <p:cNvPr id="3" name="Content Placeholder 2"/>
          <p:cNvSpPr>
            <a:spLocks noGrp="1"/>
          </p:cNvSpPr>
          <p:nvPr>
            <p:ph idx="1"/>
          </p:nvPr>
        </p:nvSpPr>
        <p:spPr>
          <a:xfrm>
            <a:off x="685346" y="1732450"/>
            <a:ext cx="7765322" cy="4791180"/>
          </a:xfrm>
        </p:spPr>
        <p:txBody>
          <a:bodyPr>
            <a:normAutofit fontScale="92500" lnSpcReduction="10000"/>
          </a:bodyPr>
          <a:lstStyle/>
          <a:p>
            <a:r>
              <a:rPr lang="en-US" dirty="0">
                <a:solidFill>
                  <a:schemeClr val="tx1"/>
                </a:solidFill>
                <a:effectLst/>
              </a:rPr>
              <a:t>“Artificial Intelligence: Alpha-Beta Pruning - </a:t>
            </a:r>
            <a:r>
              <a:rPr lang="en-US" dirty="0" err="1">
                <a:solidFill>
                  <a:schemeClr val="tx1"/>
                </a:solidFill>
                <a:effectLst/>
              </a:rPr>
              <a:t>Javatpoint</a:t>
            </a:r>
            <a:r>
              <a:rPr lang="en-US" dirty="0">
                <a:solidFill>
                  <a:schemeClr val="tx1"/>
                </a:solidFill>
                <a:effectLst/>
              </a:rPr>
              <a:t>.” </a:t>
            </a:r>
            <a:r>
              <a:rPr lang="en-US" i="1" dirty="0">
                <a:solidFill>
                  <a:schemeClr val="tx1"/>
                </a:solidFill>
                <a:effectLst/>
              </a:rPr>
              <a:t>www.javatpoint.com</a:t>
            </a:r>
            <a:r>
              <a:rPr lang="en-US" dirty="0">
                <a:solidFill>
                  <a:schemeClr val="tx1"/>
                </a:solidFill>
                <a:effectLst/>
              </a:rPr>
              <a:t>, </a:t>
            </a:r>
            <a:r>
              <a:rPr lang="en-US" dirty="0" err="1">
                <a:solidFill>
                  <a:schemeClr val="tx1"/>
                </a:solidFill>
                <a:effectLst/>
              </a:rPr>
              <a:t>JavaTpoint</a:t>
            </a:r>
            <a:r>
              <a:rPr lang="en-US" dirty="0">
                <a:solidFill>
                  <a:schemeClr val="tx1"/>
                </a:solidFill>
                <a:effectLst/>
              </a:rPr>
              <a:t>, www.javatpoint.com/ai-alpha-beta-pruning.</a:t>
            </a:r>
            <a:endParaRPr lang="en-US" dirty="0"/>
          </a:p>
          <a:p>
            <a:r>
              <a:rPr lang="en-US" dirty="0">
                <a:effectLst/>
              </a:rPr>
              <a:t>“Minimax.” </a:t>
            </a:r>
            <a:r>
              <a:rPr lang="en-US" i="1" dirty="0">
                <a:effectLst/>
              </a:rPr>
              <a:t>Wikipedia</a:t>
            </a:r>
            <a:r>
              <a:rPr lang="en-US" dirty="0">
                <a:effectLst/>
              </a:rPr>
              <a:t>, Wikimedia Foundation, 17 Apr. 2020, en.wikipedia.org/wiki/Minimax.</a:t>
            </a:r>
          </a:p>
          <a:p>
            <a:r>
              <a:rPr lang="en-US" dirty="0" err="1">
                <a:effectLst/>
              </a:rPr>
              <a:t>Vandewiele</a:t>
            </a:r>
            <a:r>
              <a:rPr lang="en-US" dirty="0">
                <a:effectLst/>
              </a:rPr>
              <a:t>, Gilles. “Creating the (Nearly) Perfect Connect-Four Bot with Limited Move Time and File Size.” </a:t>
            </a:r>
            <a:r>
              <a:rPr lang="en-US" i="1" dirty="0">
                <a:effectLst/>
              </a:rPr>
              <a:t>Medium</a:t>
            </a:r>
            <a:r>
              <a:rPr lang="en-US" dirty="0">
                <a:effectLst/>
              </a:rPr>
              <a:t>, Towards Data Science, 7 Jan. 2019, towardsdatascience.com/creating-the-perfect-connect-four-ai-bot-c165115557b0.</a:t>
            </a:r>
          </a:p>
          <a:p>
            <a:r>
              <a:rPr lang="en-US" dirty="0">
                <a:effectLst/>
              </a:rPr>
              <a:t>“On-Demand Print &amp; Embroidery Fulfillment and Warehousing Services.” </a:t>
            </a:r>
            <a:r>
              <a:rPr lang="en-US" i="1" dirty="0" err="1">
                <a:effectLst/>
              </a:rPr>
              <a:t>Printful</a:t>
            </a:r>
            <a:r>
              <a:rPr lang="en-US" dirty="0">
                <a:effectLst/>
              </a:rPr>
              <a:t>, www.printful.com.</a:t>
            </a:r>
          </a:p>
          <a:p>
            <a:r>
              <a:rPr lang="en-US" dirty="0">
                <a:effectLst/>
              </a:rPr>
              <a:t>“Welcome to Shopify.” </a:t>
            </a:r>
            <a:r>
              <a:rPr lang="en-US" i="1" dirty="0">
                <a:effectLst/>
              </a:rPr>
              <a:t>Welcome to Shopify</a:t>
            </a:r>
            <a:r>
              <a:rPr lang="en-US" dirty="0">
                <a:effectLst/>
              </a:rPr>
              <a:t>, accounts.shopify.com/.</a:t>
            </a:r>
          </a:p>
          <a:p>
            <a:r>
              <a:rPr lang="en-US" dirty="0">
                <a:effectLst/>
              </a:rPr>
              <a:t>“Find Your Place Online.” </a:t>
            </a:r>
            <a:r>
              <a:rPr lang="en-US" i="1" dirty="0">
                <a:effectLst/>
              </a:rPr>
              <a:t>Google Domains | Register Your Domain Name – Google Domains</a:t>
            </a:r>
            <a:r>
              <a:rPr lang="en-US" dirty="0">
                <a:effectLst/>
              </a:rPr>
              <a:t>, Google, domains.google.com/.</a:t>
            </a:r>
            <a:endParaRPr lang="en-US" dirty="0"/>
          </a:p>
          <a:p>
            <a:endParaRPr lang="en-US" dirty="0"/>
          </a:p>
        </p:txBody>
      </p:sp>
    </p:spTree>
    <p:extLst>
      <p:ext uri="{BB962C8B-B14F-4D97-AF65-F5344CB8AC3E}">
        <p14:creationId xmlns:p14="http://schemas.microsoft.com/office/powerpoint/2010/main" val="3349725579"/>
      </p:ext>
    </p:extLst>
  </p:cSld>
  <p:clrMapOvr>
    <a:masterClrMapping/>
  </p:clrMapOvr>
  <p:transition spd="slow" advTm="123255">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662455582"/>
      </p:ext>
    </p:extLst>
  </p:cSld>
  <p:clrMapOvr>
    <a:masterClrMapping/>
  </p:clrMapOvr>
  <p:transition spd="slow" advTm="123255">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Statement</a:t>
            </a:r>
          </a:p>
        </p:txBody>
      </p:sp>
      <p:sp>
        <p:nvSpPr>
          <p:cNvPr id="3" name="Content Placeholder 2"/>
          <p:cNvSpPr>
            <a:spLocks noGrp="1"/>
          </p:cNvSpPr>
          <p:nvPr>
            <p:ph idx="1"/>
          </p:nvPr>
        </p:nvSpPr>
        <p:spPr>
          <a:xfrm>
            <a:off x="860028" y="1732450"/>
            <a:ext cx="3679390" cy="4058751"/>
          </a:xfrm>
        </p:spPr>
        <p:txBody>
          <a:bodyPr/>
          <a:lstStyle/>
          <a:p>
            <a:pPr marL="36900" indent="0">
              <a:buNone/>
            </a:pPr>
            <a:r>
              <a:rPr lang="en-US" dirty="0"/>
              <a:t>This project is an implementation of an AI for Tic-Tac-Toe and Connect 4. The project is presented via my website – dextermiller.com – which is a separate part of the project. </a:t>
            </a:r>
          </a:p>
          <a:p>
            <a:pPr marL="36900" indent="0">
              <a:buNone/>
            </a:pPr>
            <a:endParaRPr lang="en-US" dirty="0"/>
          </a:p>
          <a:p>
            <a:endParaRPr lang="en-US" dirty="0"/>
          </a:p>
        </p:txBody>
      </p:sp>
      <p:pic>
        <p:nvPicPr>
          <p:cNvPr id="5" name="Picture 4">
            <a:extLst>
              <a:ext uri="{FF2B5EF4-FFF2-40B4-BE49-F238E27FC236}">
                <a16:creationId xmlns:a16="http://schemas.microsoft.com/office/drawing/2014/main" id="{781E1355-E2EE-46EB-877C-3F20BE1F5797}"/>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l="35000" t="22169" r="35577"/>
          <a:stretch/>
        </p:blipFill>
        <p:spPr>
          <a:xfrm>
            <a:off x="5600334" y="1580050"/>
            <a:ext cx="2850334" cy="5026509"/>
          </a:xfrm>
          <a:prstGeom prst="rect">
            <a:avLst/>
          </a:prstGeom>
          <a:ln>
            <a:noFill/>
          </a:ln>
          <a:effectLst>
            <a:outerShdw blurRad="190500" algn="tl" rotWithShape="0">
              <a:srgbClr val="000000">
                <a:alpha val="70000"/>
              </a:srgbClr>
            </a:outerShdw>
          </a:effectLst>
        </p:spPr>
      </p:pic>
      <p:pic>
        <p:nvPicPr>
          <p:cNvPr id="9" name="Audio 8">
            <a:hlinkClick r:id="" action="ppaction://media"/>
            <a:extLst>
              <a:ext uri="{FF2B5EF4-FFF2-40B4-BE49-F238E27FC236}">
                <a16:creationId xmlns:a16="http://schemas.microsoft.com/office/drawing/2014/main" id="{9BDDAA1E-AC24-423A-82F9-5CE2AFC060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1181820"/>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9FD59-462E-4AF9-8E5D-7A464DE1AA5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2B31052-4067-4FB0-989A-23DA67D5D810}"/>
              </a:ext>
            </a:extLst>
          </p:cNvPr>
          <p:cNvSpPr>
            <a:spLocks noGrp="1"/>
          </p:cNvSpPr>
          <p:nvPr>
            <p:ph idx="1"/>
          </p:nvPr>
        </p:nvSpPr>
        <p:spPr>
          <a:xfrm>
            <a:off x="685346" y="1476418"/>
            <a:ext cx="7765322" cy="4985342"/>
          </a:xfrm>
        </p:spPr>
        <p:txBody>
          <a:bodyPr>
            <a:normAutofit fontScale="92500" lnSpcReduction="10000"/>
          </a:bodyPr>
          <a:lstStyle/>
          <a:p>
            <a:pPr>
              <a:lnSpc>
                <a:spcPct val="150000"/>
              </a:lnSpc>
            </a:pPr>
            <a:r>
              <a:rPr lang="en-US" dirty="0"/>
              <a:t>Design and Implementation of my website increased knowledge of:</a:t>
            </a:r>
          </a:p>
          <a:p>
            <a:pPr lvl="1">
              <a:lnSpc>
                <a:spcPct val="150000"/>
              </a:lnSpc>
            </a:pPr>
            <a:r>
              <a:rPr lang="en-US" dirty="0"/>
              <a:t>Application of programming skills to different languages</a:t>
            </a:r>
          </a:p>
          <a:p>
            <a:pPr lvl="2">
              <a:lnSpc>
                <a:spcPct val="150000"/>
              </a:lnSpc>
            </a:pPr>
            <a:r>
              <a:rPr lang="en-US" dirty="0"/>
              <a:t>C++ -&gt; JS</a:t>
            </a:r>
          </a:p>
          <a:p>
            <a:pPr lvl="1">
              <a:lnSpc>
                <a:spcPct val="150000"/>
              </a:lnSpc>
            </a:pPr>
            <a:r>
              <a:rPr lang="en-US" dirty="0"/>
              <a:t>Artificial intelligence (AI)</a:t>
            </a:r>
          </a:p>
          <a:p>
            <a:pPr lvl="1">
              <a:lnSpc>
                <a:spcPct val="150000"/>
              </a:lnSpc>
            </a:pPr>
            <a:r>
              <a:rPr lang="en-US" dirty="0"/>
              <a:t>Analysis of AI </a:t>
            </a:r>
          </a:p>
          <a:p>
            <a:pPr lvl="2">
              <a:lnSpc>
                <a:spcPct val="150000"/>
              </a:lnSpc>
            </a:pPr>
            <a:r>
              <a:rPr lang="en-US" dirty="0"/>
              <a:t>Tic-tac-toe </a:t>
            </a:r>
          </a:p>
          <a:p>
            <a:pPr lvl="2">
              <a:lnSpc>
                <a:spcPct val="150000"/>
              </a:lnSpc>
            </a:pPr>
            <a:r>
              <a:rPr lang="en-US" dirty="0"/>
              <a:t>Connect 4</a:t>
            </a:r>
          </a:p>
          <a:p>
            <a:pPr lvl="1">
              <a:lnSpc>
                <a:spcPct val="150000"/>
              </a:lnSpc>
            </a:pPr>
            <a:r>
              <a:rPr lang="en-US" dirty="0"/>
              <a:t>Website requirements: </a:t>
            </a:r>
          </a:p>
          <a:p>
            <a:pPr lvl="2">
              <a:lnSpc>
                <a:spcPct val="150000"/>
              </a:lnSpc>
            </a:pPr>
            <a:r>
              <a:rPr lang="en-US" dirty="0"/>
              <a:t>Ubuntu Server (hosting)</a:t>
            </a:r>
          </a:p>
          <a:p>
            <a:pPr lvl="2">
              <a:lnSpc>
                <a:spcPct val="150000"/>
              </a:lnSpc>
            </a:pPr>
            <a:r>
              <a:rPr lang="en-US" dirty="0"/>
              <a:t>Domains (google sites)</a:t>
            </a:r>
          </a:p>
          <a:p>
            <a:pPr lvl="2">
              <a:lnSpc>
                <a:spcPct val="150000"/>
              </a:lnSpc>
            </a:pPr>
            <a:endParaRPr lang="en-US" dirty="0"/>
          </a:p>
        </p:txBody>
      </p:sp>
      <p:pic>
        <p:nvPicPr>
          <p:cNvPr id="7" name="Audio 6">
            <a:hlinkClick r:id="" action="ppaction://media"/>
            <a:extLst>
              <a:ext uri="{FF2B5EF4-FFF2-40B4-BE49-F238E27FC236}">
                <a16:creationId xmlns:a16="http://schemas.microsoft.com/office/drawing/2014/main" id="{7F1348D6-CDA4-4098-AAAF-2F8168182ECC}"/>
              </a:ext>
            </a:extLst>
          </p:cNvPr>
          <p:cNvPicPr>
            <a:picLocks noChangeAspect="1"/>
          </p:cNvPicPr>
          <p:nvPr>
            <a:audioFile r:link="rId1"/>
            <p:extLst>
              <p:ext uri="{DAA4B4D4-6D71-4841-9C94-3DE7FCFB9230}">
                <p14:media xmlns:p14="http://schemas.microsoft.com/office/powerpoint/2010/main" r:embed="rId2">
                  <p14:trim st="10576" end="32774.6167"/>
                </p14:media>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2684541"/>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&amp; Design </a:t>
            </a:r>
          </a:p>
        </p:txBody>
      </p:sp>
      <p:sp>
        <p:nvSpPr>
          <p:cNvPr id="3" name="Content Placeholder 2"/>
          <p:cNvSpPr>
            <a:spLocks noGrp="1"/>
          </p:cNvSpPr>
          <p:nvPr>
            <p:ph idx="1"/>
          </p:nvPr>
        </p:nvSpPr>
        <p:spPr>
          <a:xfrm>
            <a:off x="685346" y="1732450"/>
            <a:ext cx="2926728" cy="4515950"/>
          </a:xfrm>
        </p:spPr>
        <p:txBody>
          <a:bodyPr/>
          <a:lstStyle/>
          <a:p>
            <a:pPr>
              <a:lnSpc>
                <a:spcPct val="150000"/>
              </a:lnSpc>
            </a:pPr>
            <a:r>
              <a:rPr lang="en-US" dirty="0"/>
              <a:t>Algorithms	</a:t>
            </a:r>
          </a:p>
          <a:p>
            <a:pPr lvl="1">
              <a:lnSpc>
                <a:spcPct val="150000"/>
              </a:lnSpc>
            </a:pPr>
            <a:r>
              <a:rPr lang="en-US" dirty="0"/>
              <a:t>Minimax</a:t>
            </a:r>
          </a:p>
          <a:p>
            <a:pPr lvl="1">
              <a:lnSpc>
                <a:spcPct val="150000"/>
              </a:lnSpc>
            </a:pPr>
            <a:r>
              <a:rPr lang="en-US" dirty="0"/>
              <a:t>Alpha-Beta</a:t>
            </a:r>
          </a:p>
          <a:p>
            <a:pPr>
              <a:lnSpc>
                <a:spcPct val="150000"/>
              </a:lnSpc>
            </a:pPr>
            <a:r>
              <a:rPr lang="en-US" dirty="0"/>
              <a:t>Terminal States</a:t>
            </a:r>
          </a:p>
          <a:p>
            <a:pPr lvl="1">
              <a:lnSpc>
                <a:spcPct val="150000"/>
              </a:lnSpc>
            </a:pPr>
            <a:r>
              <a:rPr lang="en-US" dirty="0"/>
              <a:t>If win</a:t>
            </a:r>
          </a:p>
          <a:p>
            <a:pPr lvl="2">
              <a:lnSpc>
                <a:spcPct val="150000"/>
              </a:lnSpc>
            </a:pPr>
            <a:r>
              <a:rPr lang="en-US" dirty="0"/>
              <a:t>Max: 10-depth</a:t>
            </a:r>
          </a:p>
          <a:p>
            <a:pPr lvl="2">
              <a:lnSpc>
                <a:spcPct val="150000"/>
              </a:lnSpc>
            </a:pPr>
            <a:r>
              <a:rPr lang="en-US" dirty="0"/>
              <a:t>Min: -10+depth</a:t>
            </a:r>
          </a:p>
          <a:p>
            <a:pPr lvl="2">
              <a:lnSpc>
                <a:spcPct val="150000"/>
              </a:lnSpc>
            </a:pPr>
            <a:r>
              <a:rPr lang="en-US" dirty="0"/>
              <a:t>Draw: 0</a:t>
            </a:r>
          </a:p>
        </p:txBody>
      </p:sp>
      <p:pic>
        <p:nvPicPr>
          <p:cNvPr id="5" name="Picture 4">
            <a:extLst>
              <a:ext uri="{FF2B5EF4-FFF2-40B4-BE49-F238E27FC236}">
                <a16:creationId xmlns:a16="http://schemas.microsoft.com/office/drawing/2014/main" id="{D06B42CD-1ABD-463D-BE55-0BC90C21F9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2074" y="1734303"/>
            <a:ext cx="5049326" cy="4514097"/>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a:extLst>
              <a:ext uri="{FF2B5EF4-FFF2-40B4-BE49-F238E27FC236}">
                <a16:creationId xmlns:a16="http://schemas.microsoft.com/office/drawing/2014/main" id="{35E37689-A864-4D95-B93D-DA696BC1C8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60843022"/>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40416-A1A4-4C45-B27B-903756E2366F}"/>
              </a:ext>
            </a:extLst>
          </p:cNvPr>
          <p:cNvSpPr>
            <a:spLocks noGrp="1"/>
          </p:cNvSpPr>
          <p:nvPr>
            <p:ph type="title"/>
          </p:nvPr>
        </p:nvSpPr>
        <p:spPr/>
        <p:txBody>
          <a:bodyPr/>
          <a:lstStyle/>
          <a:p>
            <a:r>
              <a:rPr lang="en-US" dirty="0"/>
              <a:t>Minimax Algorithm</a:t>
            </a:r>
          </a:p>
        </p:txBody>
      </p:sp>
      <p:pic>
        <p:nvPicPr>
          <p:cNvPr id="4" name="Picture 4" descr="Image result for minimax algorithm">
            <a:extLst>
              <a:ext uri="{FF2B5EF4-FFF2-40B4-BE49-F238E27FC236}">
                <a16:creationId xmlns:a16="http://schemas.microsoft.com/office/drawing/2014/main" id="{F2FE21F3-294E-4A93-97F6-621BB8F4D319}"/>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65837" y="1717432"/>
            <a:ext cx="8580565" cy="38908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0E7AD110-249C-4FFF-8F49-464AD07DD5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00479990"/>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7CA5-F8BA-4EB0-837B-FF25E22B9B90}"/>
              </a:ext>
            </a:extLst>
          </p:cNvPr>
          <p:cNvSpPr>
            <a:spLocks noGrp="1"/>
          </p:cNvSpPr>
          <p:nvPr>
            <p:ph type="title"/>
          </p:nvPr>
        </p:nvSpPr>
        <p:spPr>
          <a:xfrm>
            <a:off x="689339" y="124375"/>
            <a:ext cx="7765322" cy="970450"/>
          </a:xfrm>
        </p:spPr>
        <p:txBody>
          <a:bodyPr/>
          <a:lstStyle/>
          <a:p>
            <a:r>
              <a:rPr lang="en-US" dirty="0"/>
              <a:t>Minimax cont.</a:t>
            </a:r>
          </a:p>
        </p:txBody>
      </p:sp>
      <p:pic>
        <p:nvPicPr>
          <p:cNvPr id="4" name="Picture 2" descr="Image result for minimax algorithm">
            <a:extLst>
              <a:ext uri="{FF2B5EF4-FFF2-40B4-BE49-F238E27FC236}">
                <a16:creationId xmlns:a16="http://schemas.microsoft.com/office/drawing/2014/main" id="{792B6AB1-AD24-4FAD-991D-4E47484F3DAC}"/>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1987048" y="1094825"/>
            <a:ext cx="5169904" cy="54782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69ED74A6-E1AC-4E86-95DE-84ADD37494DF}"/>
              </a:ext>
            </a:extLst>
          </p:cNvPr>
          <p:cNvPicPr>
            <a:picLocks noChangeAspect="1"/>
          </p:cNvPicPr>
          <p:nvPr>
            <a:audioFile r:link="rId1"/>
            <p:extLst>
              <p:ext uri="{DAA4B4D4-6D71-4841-9C94-3DE7FCFB9230}">
                <p14:media xmlns:p14="http://schemas.microsoft.com/office/powerpoint/2010/main" r:embed="rId2">
                  <p14:trim end="2262.1791"/>
                  <p14:bmkLst>
                    <p14:bmk name="Bookmark 1" time="0"/>
                  </p14:bmkLst>
                </p14:media>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88692606"/>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Minimax Pseudocode</a:t>
            </a:r>
          </a:p>
        </p:txBody>
      </p:sp>
      <p:sp>
        <p:nvSpPr>
          <p:cNvPr id="3" name="Content Placeholder 2"/>
          <p:cNvSpPr>
            <a:spLocks noGrp="1"/>
          </p:cNvSpPr>
          <p:nvPr>
            <p:ph idx="1"/>
          </p:nvPr>
        </p:nvSpPr>
        <p:spPr/>
        <p:txBody>
          <a:bodyPr/>
          <a:lstStyle/>
          <a:p>
            <a:pPr marL="0" indent="0">
              <a:buNone/>
            </a:pPr>
            <a:endParaRPr lang="en-US" dirty="0"/>
          </a:p>
          <a:p>
            <a:endParaRPr lang="en-US" dirty="0"/>
          </a:p>
        </p:txBody>
      </p:sp>
      <p:pic>
        <p:nvPicPr>
          <p:cNvPr id="5" name="Picture 4">
            <a:extLst>
              <a:ext uri="{FF2B5EF4-FFF2-40B4-BE49-F238E27FC236}">
                <a16:creationId xmlns:a16="http://schemas.microsoft.com/office/drawing/2014/main" id="{9FE1A9B2-276F-4B40-A0BE-72B9565060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709" y="1889760"/>
            <a:ext cx="8793707" cy="4001453"/>
          </a:xfrm>
          <a:prstGeom prst="rect">
            <a:avLst/>
          </a:prstGeom>
        </p:spPr>
      </p:pic>
      <p:pic>
        <p:nvPicPr>
          <p:cNvPr id="6" name="Audio 5">
            <a:hlinkClick r:id="" action="ppaction://media"/>
            <a:extLst>
              <a:ext uri="{FF2B5EF4-FFF2-40B4-BE49-F238E27FC236}">
                <a16:creationId xmlns:a16="http://schemas.microsoft.com/office/drawing/2014/main" id="{175044A5-2AF7-496F-820A-427A321CDC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58867372"/>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B3BC5-90CF-4CB1-BDCD-1AF47F393E7C}"/>
              </a:ext>
            </a:extLst>
          </p:cNvPr>
          <p:cNvSpPr>
            <a:spLocks noGrp="1"/>
          </p:cNvSpPr>
          <p:nvPr>
            <p:ph type="title"/>
          </p:nvPr>
        </p:nvSpPr>
        <p:spPr/>
        <p:txBody>
          <a:bodyPr/>
          <a:lstStyle/>
          <a:p>
            <a:r>
              <a:rPr lang="en-US" dirty="0"/>
              <a:t>Alpha-Beta Pruning</a:t>
            </a:r>
          </a:p>
        </p:txBody>
      </p:sp>
      <p:pic>
        <p:nvPicPr>
          <p:cNvPr id="5" name="Content Placeholder 4">
            <a:extLst>
              <a:ext uri="{FF2B5EF4-FFF2-40B4-BE49-F238E27FC236}">
                <a16:creationId xmlns:a16="http://schemas.microsoft.com/office/drawing/2014/main" id="{6A96968C-7B28-480B-B8DC-1AF77736275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88934" y="1498799"/>
            <a:ext cx="7158146" cy="3632759"/>
          </a:xfrm>
        </p:spPr>
      </p:pic>
      <p:pic>
        <p:nvPicPr>
          <p:cNvPr id="4" name="Picture 3">
            <a:extLst>
              <a:ext uri="{FF2B5EF4-FFF2-40B4-BE49-F238E27FC236}">
                <a16:creationId xmlns:a16="http://schemas.microsoft.com/office/drawing/2014/main" id="{4B63C055-FF89-428A-AF30-C9D037C211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8970" y="5188242"/>
            <a:ext cx="5898073" cy="1521725"/>
          </a:xfrm>
          <a:prstGeom prst="rect">
            <a:avLst/>
          </a:prstGeom>
          <a:ln>
            <a:noFill/>
          </a:ln>
          <a:effectLst>
            <a:outerShdw blurRad="292100" dist="139700" dir="2700000" algn="tl" rotWithShape="0">
              <a:srgbClr val="333333">
                <a:alpha val="65000"/>
              </a:srgbClr>
            </a:outerShdw>
          </a:effectLst>
        </p:spPr>
      </p:pic>
      <p:pic>
        <p:nvPicPr>
          <p:cNvPr id="3" name="Audio 2">
            <a:hlinkClick r:id="" action="ppaction://media"/>
            <a:extLst>
              <a:ext uri="{FF2B5EF4-FFF2-40B4-BE49-F238E27FC236}">
                <a16:creationId xmlns:a16="http://schemas.microsoft.com/office/drawing/2014/main" id="{46725D37-8E66-4667-B84A-B0D0D0A792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51816613"/>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A173-86D3-47FF-A4D4-4A028AF6328D}"/>
              </a:ext>
            </a:extLst>
          </p:cNvPr>
          <p:cNvSpPr>
            <a:spLocks noGrp="1"/>
          </p:cNvSpPr>
          <p:nvPr>
            <p:ph type="title"/>
          </p:nvPr>
        </p:nvSpPr>
        <p:spPr/>
        <p:txBody>
          <a:bodyPr/>
          <a:lstStyle/>
          <a:p>
            <a:r>
              <a:rPr lang="en-US" dirty="0"/>
              <a:t>Alpha-Beta pseudocode</a:t>
            </a:r>
          </a:p>
        </p:txBody>
      </p:sp>
      <p:pic>
        <p:nvPicPr>
          <p:cNvPr id="5" name="Content Placeholder 4">
            <a:extLst>
              <a:ext uri="{FF2B5EF4-FFF2-40B4-BE49-F238E27FC236}">
                <a16:creationId xmlns:a16="http://schemas.microsoft.com/office/drawing/2014/main" id="{227AA09A-5D3E-42C4-B749-02FED56EBF5F}"/>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tretch/>
        </p:blipFill>
        <p:spPr>
          <a:xfrm>
            <a:off x="330783" y="1711218"/>
            <a:ext cx="8482433" cy="4548188"/>
          </a:xfrm>
        </p:spPr>
      </p:pic>
      <p:pic>
        <p:nvPicPr>
          <p:cNvPr id="3" name="Audio 2">
            <a:hlinkClick r:id="" action="ppaction://media"/>
            <a:extLst>
              <a:ext uri="{FF2B5EF4-FFF2-40B4-BE49-F238E27FC236}">
                <a16:creationId xmlns:a16="http://schemas.microsoft.com/office/drawing/2014/main" id="{3143C750-57E8-494D-AB3C-373B47A25E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95393161"/>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5549</TotalTime>
  <Words>2845</Words>
  <Application>Microsoft Office PowerPoint</Application>
  <PresentationFormat>On-screen Show (4:3)</PresentationFormat>
  <Paragraphs>277</Paragraphs>
  <Slides>17</Slides>
  <Notes>17</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Calisto MT</vt:lpstr>
      <vt:lpstr>Wingdings 2</vt:lpstr>
      <vt:lpstr>Slate</vt:lpstr>
      <vt:lpstr>dextermiller.com</vt:lpstr>
      <vt:lpstr>Project Statement</vt:lpstr>
      <vt:lpstr>Overview</vt:lpstr>
      <vt:lpstr>Analysis &amp; Design </vt:lpstr>
      <vt:lpstr>Minimax Algorithm</vt:lpstr>
      <vt:lpstr>Minimax cont.</vt:lpstr>
      <vt:lpstr>Minimax Pseudocode</vt:lpstr>
      <vt:lpstr>Alpha-Beta Pruning</vt:lpstr>
      <vt:lpstr>Alpha-Beta pseudocode</vt:lpstr>
      <vt:lpstr>Connect 4 Scoring</vt:lpstr>
      <vt:lpstr>Testing</vt:lpstr>
      <vt:lpstr>Tic-Tac-Toe Data</vt:lpstr>
      <vt:lpstr>Connect 4 Data</vt:lpstr>
      <vt:lpstr>Demonstration</vt:lpstr>
      <vt:lpstr>Summary</vt:lpstr>
      <vt:lpstr>Citations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Julie Mansfield</dc:creator>
  <cp:lastModifiedBy>Dexter Miller</cp:lastModifiedBy>
  <cp:revision>134</cp:revision>
  <dcterms:created xsi:type="dcterms:W3CDTF">2019-04-11T14:35:10Z</dcterms:created>
  <dcterms:modified xsi:type="dcterms:W3CDTF">2020-05-05T14:46:16Z</dcterms:modified>
</cp:coreProperties>
</file>